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9" r:id="rId1"/>
  </p:sldMasterIdLst>
  <p:notesMasterIdLst>
    <p:notesMasterId r:id="rId62"/>
  </p:notesMasterIdLst>
  <p:handoutMasterIdLst>
    <p:handoutMasterId r:id="rId63"/>
  </p:handoutMasterIdLst>
  <p:sldIdLst>
    <p:sldId id="476" r:id="rId2"/>
    <p:sldId id="537" r:id="rId3"/>
    <p:sldId id="478" r:id="rId4"/>
    <p:sldId id="482" r:id="rId5"/>
    <p:sldId id="483" r:id="rId6"/>
    <p:sldId id="484" r:id="rId7"/>
    <p:sldId id="485" r:id="rId8"/>
    <p:sldId id="486" r:id="rId9"/>
    <p:sldId id="503" r:id="rId10"/>
    <p:sldId id="487" r:id="rId11"/>
    <p:sldId id="488" r:id="rId12"/>
    <p:sldId id="489" r:id="rId13"/>
    <p:sldId id="490" r:id="rId14"/>
    <p:sldId id="491" r:id="rId15"/>
    <p:sldId id="492" r:id="rId16"/>
    <p:sldId id="501" r:id="rId17"/>
    <p:sldId id="498" r:id="rId18"/>
    <p:sldId id="493" r:id="rId19"/>
    <p:sldId id="494" r:id="rId20"/>
    <p:sldId id="495" r:id="rId21"/>
    <p:sldId id="496" r:id="rId22"/>
    <p:sldId id="479" r:id="rId23"/>
    <p:sldId id="480" r:id="rId24"/>
    <p:sldId id="499" r:id="rId25"/>
    <p:sldId id="500" r:id="rId26"/>
    <p:sldId id="502" r:id="rId27"/>
    <p:sldId id="504" r:id="rId28"/>
    <p:sldId id="505" r:id="rId29"/>
    <p:sldId id="506" r:id="rId30"/>
    <p:sldId id="507" r:id="rId31"/>
    <p:sldId id="508" r:id="rId32"/>
    <p:sldId id="509" r:id="rId33"/>
    <p:sldId id="510" r:id="rId34"/>
    <p:sldId id="532" r:id="rId35"/>
    <p:sldId id="481" r:id="rId36"/>
    <p:sldId id="531" r:id="rId37"/>
    <p:sldId id="533" r:id="rId38"/>
    <p:sldId id="511" r:id="rId39"/>
    <p:sldId id="512" r:id="rId40"/>
    <p:sldId id="513" r:id="rId41"/>
    <p:sldId id="524" r:id="rId42"/>
    <p:sldId id="514" r:id="rId43"/>
    <p:sldId id="534" r:id="rId44"/>
    <p:sldId id="515" r:id="rId45"/>
    <p:sldId id="516" r:id="rId46"/>
    <p:sldId id="517" r:id="rId47"/>
    <p:sldId id="520" r:id="rId48"/>
    <p:sldId id="518" r:id="rId49"/>
    <p:sldId id="519" r:id="rId50"/>
    <p:sldId id="521" r:id="rId51"/>
    <p:sldId id="522" r:id="rId52"/>
    <p:sldId id="523" r:id="rId53"/>
    <p:sldId id="525" r:id="rId54"/>
    <p:sldId id="535" r:id="rId55"/>
    <p:sldId id="536" r:id="rId56"/>
    <p:sldId id="526" r:id="rId57"/>
    <p:sldId id="527" r:id="rId58"/>
    <p:sldId id="528" r:id="rId59"/>
    <p:sldId id="530" r:id="rId60"/>
    <p:sldId id="529" r:id="rId61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35FF"/>
    <a:srgbClr val="CC0000"/>
    <a:srgbClr val="BA9359"/>
    <a:srgbClr val="FFCC66"/>
    <a:srgbClr val="A4001D"/>
    <a:srgbClr val="A40508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109" autoAdjust="0"/>
    <p:restoredTop sz="86804" autoAdjust="0"/>
  </p:normalViewPr>
  <p:slideViewPr>
    <p:cSldViewPr>
      <p:cViewPr>
        <p:scale>
          <a:sx n="100" d="100"/>
          <a:sy n="100" d="100"/>
        </p:scale>
        <p:origin x="400" y="14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handoutMaster" Target="handoutMasters/handout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64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319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664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649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doesn’t fall have an</a:t>
            </a:r>
            <a:r>
              <a:rPr lang="en-US" baseline="0" dirty="0" smtClean="0"/>
              <a:t> Arg0?  No proto-agent!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76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815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900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529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211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1DFA8D9-15F1-AF4D-8149-0C26EB27AC9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83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29450" y="285750"/>
            <a:ext cx="2114550" cy="44005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85750"/>
            <a:ext cx="6191250" cy="44005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57BED9-9427-674C-8047-314E304C86F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081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Narrow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6858000" cy="3333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51816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286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7706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68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3333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858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048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304800" y="4705350"/>
            <a:ext cx="655317" cy="342900"/>
          </a:xfrm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617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2BDC8F-D922-0A4E-AAA0-9C7D97FF3D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096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667000" y="468630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C7A63A-31A1-2C4C-95AA-A445DBCAB17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134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BC7101-16EA-C942-850C-355264FDE9E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628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78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28750"/>
            <a:ext cx="3008313" cy="8715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343150"/>
            <a:ext cx="3008313" cy="225147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729988-E849-C549-AA67-252EA40F09C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127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7882B1-C6D6-A945-BB8B-B7B1B12471B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46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371600" y="381000"/>
            <a:ext cx="7467600" cy="7429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352550"/>
            <a:ext cx="7772400" cy="33337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43200" y="4686300"/>
            <a:ext cx="28956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7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048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+mn-lt"/>
              </a:defRPr>
            </a:lvl1pPr>
          </a:lstStyle>
          <a:p>
            <a:fld id="{91F816EA-24CC-2048-859A-C5EA9F27539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1" r:id="rId13"/>
    <p:sldLayoutId id="2147483712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6858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2pPr>
      <a:lvl3pPr marL="1028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3pPr>
      <a:lvl4pPr marL="13716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4pPr>
      <a:lvl5pPr marL="17145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5pPr>
      <a:lvl6pPr marL="2171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6pPr>
      <a:lvl7pPr marL="26289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7pPr>
      <a:lvl8pPr marL="30861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8pPr>
      <a:lvl9pPr marL="35433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ramenet2.icsi.berkeley.edu/fnReports/data/frame/Cause_proliferation_in_number.xml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ramenet2.icsi.berkeley.edu/fnReports/data/frame/Change_position_on_a_scale.xml" TargetMode="External"/><Relationship Id="rId3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Semantic Role Labeling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655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300" y="215256"/>
            <a:ext cx="7467600" cy="742950"/>
          </a:xfrm>
        </p:spPr>
        <p:txBody>
          <a:bodyPr/>
          <a:lstStyle/>
          <a:p>
            <a:r>
              <a:rPr lang="en-US" dirty="0" smtClean="0"/>
              <a:t>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64903"/>
            <a:ext cx="8534400" cy="3333750"/>
          </a:xfrm>
        </p:spPr>
        <p:txBody>
          <a:bodyPr/>
          <a:lstStyle/>
          <a:p>
            <a:r>
              <a:rPr lang="en-US" dirty="0" smtClean="0"/>
              <a:t>A typical set: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1" y="1850703"/>
            <a:ext cx="5331628" cy="21614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809750"/>
            <a:ext cx="4114800" cy="219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34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1946"/>
            <a:ext cx="7467600" cy="742950"/>
          </a:xfrm>
        </p:spPr>
        <p:txBody>
          <a:bodyPr/>
          <a:lstStyle/>
          <a:p>
            <a:r>
              <a:rPr lang="en-US" dirty="0" smtClean="0"/>
              <a:t>Thematic grid, case frame, </a:t>
            </a:r>
            <a:r>
              <a:rPr lang="en-US" dirty="0" err="1"/>
              <a:t>θ</a:t>
            </a:r>
            <a:r>
              <a:rPr lang="en-US" dirty="0"/>
              <a:t>-grid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58" y="1937983"/>
            <a:ext cx="4000500" cy="271001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648200" y="1475780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thematic grid, </a:t>
            </a:r>
            <a:r>
              <a:rPr lang="en-US" sz="1800" b="1" dirty="0" smtClean="0"/>
              <a:t>case frame, </a:t>
            </a:r>
            <a:r>
              <a:rPr lang="en-US" sz="1800" b="1" dirty="0" err="1" smtClean="0"/>
              <a:t>θ</a:t>
            </a:r>
            <a:r>
              <a:rPr lang="en-US" sz="1800" b="1" dirty="0" smtClean="0"/>
              <a:t>-grid</a:t>
            </a:r>
            <a:endParaRPr lang="en-US" sz="1800" dirty="0" smtClean="0"/>
          </a:p>
          <a:p>
            <a:r>
              <a:rPr lang="en-US" sz="1800" dirty="0" smtClean="0"/>
              <a:t>Break: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AGENT</a:t>
            </a:r>
            <a:r>
              <a:rPr lang="en-US" sz="1800" dirty="0"/>
              <a:t>, THEME, </a:t>
            </a:r>
            <a:r>
              <a:rPr lang="en-US" sz="1800" dirty="0" smtClean="0"/>
              <a:t>INSTRUMENT</a:t>
            </a:r>
            <a:r>
              <a:rPr lang="en-US" sz="1800" dirty="0"/>
              <a:t>. </a:t>
            </a:r>
            <a:endParaRPr lang="en-US" sz="18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283" y="3388743"/>
            <a:ext cx="4315717" cy="85940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1000" y="1511300"/>
            <a:ext cx="2681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Example usages of “break”</a:t>
            </a:r>
            <a:endParaRPr lang="en-US" sz="18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02200" y="2971800"/>
            <a:ext cx="1895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Some realizations: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44967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Diathesis alternations (or verb alternation)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048000"/>
            <a:ext cx="8534400" cy="333375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 smtClean="0"/>
              <a:t>Dative alternation</a:t>
            </a:r>
            <a:r>
              <a:rPr lang="en-US" sz="2000" dirty="0" smtClean="0"/>
              <a:t>: particular semantic </a:t>
            </a:r>
            <a:r>
              <a:rPr lang="en-US" sz="2000" dirty="0"/>
              <a:t>classes of verbs, </a:t>
            </a:r>
            <a:r>
              <a:rPr lang="en-US" sz="2000" dirty="0" smtClean="0"/>
              <a:t>“</a:t>
            </a:r>
            <a:r>
              <a:rPr lang="en-US" sz="2000" dirty="0"/>
              <a:t>verbs of future having” (</a:t>
            </a:r>
            <a:r>
              <a:rPr lang="en-US" sz="2000" i="1" dirty="0"/>
              <a:t>advance</a:t>
            </a:r>
            <a:r>
              <a:rPr lang="en-US" sz="2000" dirty="0"/>
              <a:t>, </a:t>
            </a:r>
            <a:r>
              <a:rPr lang="en-US" sz="2000" i="1" dirty="0"/>
              <a:t>allocate</a:t>
            </a:r>
            <a:r>
              <a:rPr lang="en-US" sz="2000" dirty="0"/>
              <a:t>, </a:t>
            </a:r>
            <a:r>
              <a:rPr lang="en-US" sz="2000" i="1" dirty="0"/>
              <a:t>offer</a:t>
            </a:r>
            <a:r>
              <a:rPr lang="en-US" sz="2000" dirty="0"/>
              <a:t>, </a:t>
            </a:r>
            <a:r>
              <a:rPr lang="en-US" sz="2000" i="1" dirty="0"/>
              <a:t>owe</a:t>
            </a:r>
            <a:r>
              <a:rPr lang="en-US" sz="2000" dirty="0"/>
              <a:t>), “send verbs” (</a:t>
            </a:r>
            <a:r>
              <a:rPr lang="en-US" sz="2000" i="1" dirty="0"/>
              <a:t>forward</a:t>
            </a:r>
            <a:r>
              <a:rPr lang="en-US" sz="2000" dirty="0"/>
              <a:t>, </a:t>
            </a:r>
            <a:r>
              <a:rPr lang="en-US" sz="2000" i="1" dirty="0"/>
              <a:t>hand</a:t>
            </a:r>
            <a:r>
              <a:rPr lang="en-US" sz="2000" dirty="0"/>
              <a:t>, </a:t>
            </a:r>
            <a:r>
              <a:rPr lang="en-US" sz="2000" i="1" dirty="0"/>
              <a:t>mail</a:t>
            </a:r>
            <a:r>
              <a:rPr lang="en-US" sz="2000" dirty="0"/>
              <a:t>), “verbs of throwing” (</a:t>
            </a:r>
            <a:r>
              <a:rPr lang="en-US" sz="2000" i="1" dirty="0"/>
              <a:t>kick</a:t>
            </a:r>
            <a:r>
              <a:rPr lang="en-US" sz="2000" dirty="0"/>
              <a:t>, </a:t>
            </a:r>
            <a:r>
              <a:rPr lang="en-US" sz="2000" i="1" dirty="0"/>
              <a:t>pass</a:t>
            </a:r>
            <a:r>
              <a:rPr lang="en-US" sz="2000" dirty="0"/>
              <a:t>, </a:t>
            </a:r>
            <a:r>
              <a:rPr lang="en-US" sz="2000" i="1" dirty="0"/>
              <a:t>throw</a:t>
            </a:r>
            <a:r>
              <a:rPr lang="en-US" sz="2000" dirty="0" smtClean="0"/>
              <a:t>), etc.</a:t>
            </a: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Levin (</a:t>
            </a:r>
            <a:r>
              <a:rPr lang="en-US" sz="2000" b="1" dirty="0" smtClean="0"/>
              <a:t>1993): </a:t>
            </a:r>
            <a:r>
              <a:rPr lang="en-US" sz="2000" dirty="0" smtClean="0"/>
              <a:t>47 semantic classes (“</a:t>
            </a:r>
            <a:r>
              <a:rPr lang="en-US" sz="2000" b="1" dirty="0" smtClean="0"/>
              <a:t>Levin classes</a:t>
            </a:r>
            <a:r>
              <a:rPr lang="en-US" sz="2000" dirty="0" smtClean="0"/>
              <a:t>”) for 3100 English verbs and alternations. In online resource </a:t>
            </a:r>
            <a:r>
              <a:rPr lang="en-US" sz="2000" dirty="0" err="1" smtClean="0"/>
              <a:t>VerbNet</a:t>
            </a:r>
            <a:r>
              <a:rPr lang="en-US" sz="200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389062"/>
            <a:ext cx="3581160" cy="1555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29101" y="1428273"/>
            <a:ext cx="48767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1" dirty="0" smtClean="0"/>
              <a:t>Break: </a:t>
            </a:r>
            <a:r>
              <a:rPr lang="en-US" sz="1800" dirty="0" smtClean="0"/>
              <a:t>AGENT</a:t>
            </a:r>
            <a:r>
              <a:rPr lang="en-US" sz="1800" dirty="0"/>
              <a:t>, INSTRUMENT, or THEME as </a:t>
            </a:r>
            <a:r>
              <a:rPr lang="en-US" sz="1800" dirty="0" smtClean="0"/>
              <a:t>subject</a:t>
            </a:r>
          </a:p>
          <a:p>
            <a:pPr lvl="1"/>
            <a:endParaRPr lang="en-US" sz="1800" dirty="0"/>
          </a:p>
          <a:p>
            <a:r>
              <a:rPr lang="en-US" sz="1800" i="1" dirty="0" smtClean="0"/>
              <a:t>Give:  </a:t>
            </a:r>
            <a:r>
              <a:rPr lang="en-US" sz="1800" dirty="0" smtClean="0"/>
              <a:t>THEME </a:t>
            </a:r>
            <a:r>
              <a:rPr lang="en-US" sz="1800" dirty="0"/>
              <a:t>and GOAL </a:t>
            </a:r>
            <a:r>
              <a:rPr lang="en-US" sz="1800" dirty="0" smtClean="0"/>
              <a:t>in either order</a:t>
            </a:r>
            <a:endParaRPr lang="en-US" sz="1800" dirty="0"/>
          </a:p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344572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57300"/>
            <a:ext cx="8534400" cy="379095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Hard to create standard </a:t>
            </a:r>
            <a:r>
              <a:rPr lang="en-US" dirty="0"/>
              <a:t>set of </a:t>
            </a:r>
            <a:r>
              <a:rPr lang="en-US" dirty="0" smtClean="0"/>
              <a:t>roles or formally define them</a:t>
            </a:r>
          </a:p>
          <a:p>
            <a:pPr marL="0" indent="0">
              <a:buNone/>
            </a:pPr>
            <a:r>
              <a:rPr lang="en-US" dirty="0" smtClean="0"/>
              <a:t>Often roles need to be fragmented to be defined.</a:t>
            </a:r>
            <a:endParaRPr lang="en-US" dirty="0"/>
          </a:p>
          <a:p>
            <a:pPr marL="457200" lvl="1" indent="0">
              <a:buNone/>
            </a:pPr>
            <a:r>
              <a:rPr lang="en-US" sz="2400" dirty="0" smtClean="0"/>
              <a:t>Levin and Rappaport </a:t>
            </a:r>
            <a:r>
              <a:rPr lang="en-US" sz="2400" dirty="0" err="1" smtClean="0"/>
              <a:t>Hovav</a:t>
            </a:r>
            <a:r>
              <a:rPr lang="en-US" sz="2400" dirty="0" smtClean="0"/>
              <a:t> (2015): two kinds of </a:t>
            </a:r>
            <a:r>
              <a:rPr lang="en-US" sz="2400" cap="small" dirty="0" smtClean="0"/>
              <a:t>instruments</a:t>
            </a:r>
            <a:endParaRPr lang="en-US" sz="2400" dirty="0"/>
          </a:p>
          <a:p>
            <a:pPr marL="1143000" lvl="3" indent="0">
              <a:buNone/>
            </a:pPr>
            <a:r>
              <a:rPr lang="en-US" sz="2400" b="1" dirty="0"/>
              <a:t>i</a:t>
            </a:r>
            <a:r>
              <a:rPr lang="en-US" sz="2400" b="1" dirty="0" smtClean="0"/>
              <a:t>ntermediary</a:t>
            </a:r>
            <a:r>
              <a:rPr lang="en-US" sz="2400" b="1" i="1" dirty="0" smtClean="0"/>
              <a:t> </a:t>
            </a:r>
            <a:r>
              <a:rPr lang="en-US" sz="2400" b="1" dirty="0"/>
              <a:t>instruments </a:t>
            </a:r>
            <a:r>
              <a:rPr lang="en-US" sz="2400" dirty="0"/>
              <a:t>that can appear as subjects </a:t>
            </a:r>
            <a:endParaRPr lang="en-US" sz="2400" dirty="0" smtClean="0"/>
          </a:p>
          <a:p>
            <a:pPr marL="1828800" lvl="5" indent="0">
              <a:buNone/>
            </a:pPr>
            <a:r>
              <a:rPr lang="en-US" sz="2400" dirty="0">
                <a:solidFill>
                  <a:srgbClr val="0635FF"/>
                </a:solidFill>
              </a:rPr>
              <a:t>The cook opened the jar with the new gadget. </a:t>
            </a:r>
          </a:p>
          <a:p>
            <a:pPr marL="1828800" lvl="5" indent="0">
              <a:buNone/>
            </a:pPr>
            <a:r>
              <a:rPr lang="en-US" sz="2400" dirty="0">
                <a:solidFill>
                  <a:srgbClr val="0635FF"/>
                </a:solidFill>
              </a:rPr>
              <a:t>The new gadget opened the jar. </a:t>
            </a:r>
            <a:endParaRPr lang="en-US" sz="2400" dirty="0" smtClean="0">
              <a:solidFill>
                <a:srgbClr val="0635FF"/>
              </a:solidFill>
            </a:endParaRPr>
          </a:p>
          <a:p>
            <a:pPr marL="1143000" lvl="3" indent="0">
              <a:buNone/>
            </a:pPr>
            <a:r>
              <a:rPr lang="en-US" sz="2400" b="1" dirty="0" smtClean="0"/>
              <a:t>enabling </a:t>
            </a:r>
            <a:r>
              <a:rPr lang="en-US" sz="2400" b="1" dirty="0"/>
              <a:t>instruments </a:t>
            </a:r>
            <a:r>
              <a:rPr lang="en-US" sz="2400" dirty="0"/>
              <a:t>that </a:t>
            </a:r>
            <a:r>
              <a:rPr lang="en-US" sz="2400" dirty="0" smtClean="0"/>
              <a:t>cannot</a:t>
            </a:r>
            <a:endParaRPr lang="en-US" sz="2400" dirty="0"/>
          </a:p>
          <a:p>
            <a:pPr marL="1828800" lvl="5" indent="0">
              <a:buNone/>
            </a:pPr>
            <a:r>
              <a:rPr lang="en-US" sz="2400" dirty="0" smtClean="0">
                <a:solidFill>
                  <a:srgbClr val="0635FF"/>
                </a:solidFill>
              </a:rPr>
              <a:t>Shelly </a:t>
            </a:r>
            <a:r>
              <a:rPr lang="en-US" sz="2400" dirty="0">
                <a:solidFill>
                  <a:srgbClr val="0635FF"/>
                </a:solidFill>
              </a:rPr>
              <a:t>ate the sliced banana with a fork. </a:t>
            </a:r>
          </a:p>
          <a:p>
            <a:pPr marL="1828800" lvl="5" indent="0">
              <a:buNone/>
            </a:pPr>
            <a:r>
              <a:rPr lang="en-US" sz="2400" dirty="0" smtClean="0">
                <a:solidFill>
                  <a:srgbClr val="0635FF"/>
                </a:solidFill>
              </a:rPr>
              <a:t>*The </a:t>
            </a:r>
            <a:r>
              <a:rPr lang="en-US" sz="2400" dirty="0">
                <a:solidFill>
                  <a:srgbClr val="0635FF"/>
                </a:solidFill>
              </a:rPr>
              <a:t>fork ate the sliced banana. 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99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0"/>
            <a:ext cx="7467600" cy="990600"/>
          </a:xfrm>
        </p:spPr>
        <p:txBody>
          <a:bodyPr/>
          <a:lstStyle/>
          <a:p>
            <a:r>
              <a:rPr lang="en-US" dirty="0" smtClean="0"/>
              <a:t>Alternatives to 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371600"/>
            <a:ext cx="7848600" cy="333375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Fewer roles</a:t>
            </a:r>
            <a:r>
              <a:rPr lang="en-US" dirty="0" smtClean="0"/>
              <a:t>: generalized </a:t>
            </a:r>
            <a:r>
              <a:rPr lang="en-US" dirty="0"/>
              <a:t>semantic </a:t>
            </a:r>
            <a:r>
              <a:rPr lang="en-US" dirty="0" smtClean="0"/>
              <a:t>roles, defined as prototypes (</a:t>
            </a:r>
            <a:r>
              <a:rPr lang="en-US" dirty="0" err="1" smtClean="0"/>
              <a:t>Dowty</a:t>
            </a:r>
            <a:r>
              <a:rPr lang="en-US" dirty="0" smtClean="0"/>
              <a:t> 1991)</a:t>
            </a:r>
          </a:p>
          <a:p>
            <a:pPr marL="457200" lvl="1" indent="0">
              <a:buNone/>
            </a:pPr>
            <a:r>
              <a:rPr lang="en-US" dirty="0" smtClean="0"/>
              <a:t>PROTO-AGENT </a:t>
            </a:r>
          </a:p>
          <a:p>
            <a:pPr marL="457200" lvl="1" indent="0">
              <a:buNone/>
            </a:pPr>
            <a:r>
              <a:rPr lang="en-US" dirty="0" smtClean="0"/>
              <a:t>PROTO-PATIENT </a:t>
            </a:r>
          </a:p>
          <a:p>
            <a:pPr marL="457200" lvl="1" indent="0"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More roles</a:t>
            </a:r>
            <a:r>
              <a:rPr lang="en-US" dirty="0" smtClean="0"/>
              <a:t>: Define roles specific to a group of predicates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04801" y="4705350"/>
            <a:ext cx="381000" cy="3429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05000" y="3810000"/>
            <a:ext cx="1130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err="1" smtClean="0">
                <a:solidFill>
                  <a:srgbClr val="0635FF"/>
                </a:solidFill>
                <a:latin typeface="+mn-lt"/>
              </a:rPr>
              <a:t>FrameNet</a:t>
            </a:r>
            <a:endParaRPr lang="en-US" sz="1800" b="1" dirty="0">
              <a:solidFill>
                <a:srgbClr val="0635FF"/>
              </a:solidFill>
              <a:latin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05000" y="2853809"/>
            <a:ext cx="1111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err="1" smtClean="0">
                <a:solidFill>
                  <a:srgbClr val="0635FF"/>
                </a:solidFill>
                <a:latin typeface="+mn-lt"/>
              </a:rPr>
              <a:t>PropBank</a:t>
            </a:r>
            <a:endParaRPr lang="en-US" sz="1800" b="1" dirty="0">
              <a:solidFill>
                <a:srgbClr val="0635F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3768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Semantic Role Labeling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733800" y="2876550"/>
            <a:ext cx="54102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Proposition Bank (</a:t>
            </a:r>
            <a:r>
              <a:rPr lang="en-US" sz="3600" dirty="0" err="1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PropBank</a:t>
            </a: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)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53570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PropBank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Palmer, Martha, Daniel </a:t>
            </a:r>
            <a:r>
              <a:rPr lang="en-US" dirty="0" err="1"/>
              <a:t>Gildea</a:t>
            </a:r>
            <a:r>
              <a:rPr lang="en-US" dirty="0"/>
              <a:t>, and Paul Kingsbury. 2005. The Proposition Bank: An Annotated Corpus of Semantic Roles. </a:t>
            </a:r>
            <a:r>
              <a:rPr lang="en-US" i="1" dirty="0"/>
              <a:t>Computational Linguistics</a:t>
            </a:r>
            <a:r>
              <a:rPr lang="en-US" dirty="0"/>
              <a:t>, 31(1):71–106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456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148709"/>
            <a:ext cx="5410200" cy="742950"/>
          </a:xfrm>
        </p:spPr>
        <p:txBody>
          <a:bodyPr/>
          <a:lstStyle/>
          <a:p>
            <a:r>
              <a:rPr lang="en-US" dirty="0" err="1" smtClean="0"/>
              <a:t>PropBank</a:t>
            </a:r>
            <a:r>
              <a:rPr lang="en-US" dirty="0" smtClean="0"/>
              <a:t>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5517" y="1276350"/>
            <a:ext cx="7086600" cy="302895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Proto-Agent</a:t>
            </a:r>
          </a:p>
          <a:p>
            <a:pPr lvl="1"/>
            <a:r>
              <a:rPr lang="en-US" dirty="0" smtClean="0"/>
              <a:t>Volitional involvement in event or state</a:t>
            </a:r>
            <a:endParaRPr lang="en-US" dirty="0"/>
          </a:p>
          <a:p>
            <a:pPr lvl="1"/>
            <a:r>
              <a:rPr lang="en-US" dirty="0" smtClean="0"/>
              <a:t>Sentience </a:t>
            </a:r>
            <a:r>
              <a:rPr lang="en-US" dirty="0"/>
              <a:t>(and/or </a:t>
            </a:r>
            <a:r>
              <a:rPr lang="en-US" dirty="0" smtClean="0"/>
              <a:t>perception)</a:t>
            </a:r>
            <a:endParaRPr lang="en-US" dirty="0"/>
          </a:p>
          <a:p>
            <a:pPr lvl="1"/>
            <a:r>
              <a:rPr lang="en-US" dirty="0" smtClean="0"/>
              <a:t>Causes </a:t>
            </a:r>
            <a:r>
              <a:rPr lang="en-US" dirty="0"/>
              <a:t>an event or change of state in another participant </a:t>
            </a:r>
            <a:endParaRPr lang="en-US" dirty="0" smtClean="0"/>
          </a:p>
          <a:p>
            <a:pPr lvl="1"/>
            <a:r>
              <a:rPr lang="en-US" dirty="0" smtClean="0"/>
              <a:t>Movement </a:t>
            </a:r>
            <a:r>
              <a:rPr lang="en-US" dirty="0"/>
              <a:t>(relative to position of another participant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Proto-Patient</a:t>
            </a:r>
          </a:p>
          <a:p>
            <a:pPr lvl="1"/>
            <a:r>
              <a:rPr lang="en-US" dirty="0"/>
              <a:t>Undergoes change of </a:t>
            </a:r>
            <a:r>
              <a:rPr lang="en-US" dirty="0" smtClean="0"/>
              <a:t>state</a:t>
            </a:r>
            <a:endParaRPr lang="en-US" dirty="0"/>
          </a:p>
          <a:p>
            <a:pPr lvl="1"/>
            <a:r>
              <a:rPr lang="en-US" dirty="0" smtClean="0"/>
              <a:t>Causally </a:t>
            </a:r>
            <a:r>
              <a:rPr lang="en-US" dirty="0"/>
              <a:t>affected by another </a:t>
            </a:r>
            <a:r>
              <a:rPr lang="en-US" dirty="0" smtClean="0"/>
              <a:t>participant</a:t>
            </a:r>
            <a:endParaRPr lang="en-US" dirty="0"/>
          </a:p>
          <a:p>
            <a:pPr lvl="1"/>
            <a:r>
              <a:rPr lang="en-US" dirty="0" smtClean="0"/>
              <a:t>Stationary </a:t>
            </a:r>
            <a:r>
              <a:rPr lang="en-US" dirty="0"/>
              <a:t>relative to movement of another </a:t>
            </a:r>
            <a:r>
              <a:rPr lang="en-US" dirty="0" smtClean="0"/>
              <a:t>participant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715000" y="706993"/>
            <a:ext cx="268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Following </a:t>
            </a:r>
            <a:r>
              <a:rPr lang="en-US" sz="1800" dirty="0" err="1"/>
              <a:t>Dowty</a:t>
            </a:r>
            <a:r>
              <a:rPr lang="en-US" sz="1800" dirty="0"/>
              <a:t> </a:t>
            </a:r>
            <a:r>
              <a:rPr lang="en-US" sz="1800" dirty="0" smtClean="0"/>
              <a:t>1991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5601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300" y="133350"/>
            <a:ext cx="7467600" cy="742950"/>
          </a:xfrm>
        </p:spPr>
        <p:txBody>
          <a:bodyPr/>
          <a:lstStyle/>
          <a:p>
            <a:r>
              <a:rPr lang="en-US" dirty="0" err="1" smtClean="0"/>
              <a:t>PropBank</a:t>
            </a:r>
            <a:r>
              <a:rPr lang="en-US" dirty="0" smtClean="0"/>
              <a:t>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6350"/>
            <a:ext cx="8534400" cy="3028950"/>
          </a:xfrm>
        </p:spPr>
        <p:txBody>
          <a:bodyPr/>
          <a:lstStyle/>
          <a:p>
            <a:r>
              <a:rPr lang="en-US" dirty="0" smtClean="0"/>
              <a:t>Following </a:t>
            </a:r>
            <a:r>
              <a:rPr lang="en-US" dirty="0" err="1" smtClean="0"/>
              <a:t>Dowty</a:t>
            </a:r>
            <a:r>
              <a:rPr lang="en-US" dirty="0" smtClean="0"/>
              <a:t> 1991</a:t>
            </a:r>
          </a:p>
          <a:p>
            <a:pPr lvl="1"/>
            <a:r>
              <a:rPr lang="en-US" dirty="0"/>
              <a:t>Role definitions </a:t>
            </a:r>
            <a:r>
              <a:rPr lang="en-US" dirty="0" smtClean="0"/>
              <a:t>determined </a:t>
            </a:r>
            <a:r>
              <a:rPr lang="en-US" dirty="0"/>
              <a:t>verb by verb, </a:t>
            </a:r>
            <a:r>
              <a:rPr lang="en-US" dirty="0" smtClean="0"/>
              <a:t>with </a:t>
            </a:r>
            <a:r>
              <a:rPr lang="en-US" dirty="0"/>
              <a:t>respect to the other roles </a:t>
            </a:r>
          </a:p>
          <a:p>
            <a:pPr lvl="1"/>
            <a:r>
              <a:rPr lang="en-US" dirty="0" smtClean="0"/>
              <a:t>Semantic </a:t>
            </a:r>
            <a:r>
              <a:rPr lang="en-US" dirty="0"/>
              <a:t>roles in </a:t>
            </a:r>
            <a:r>
              <a:rPr lang="en-US" dirty="0" err="1"/>
              <a:t>PropBank</a:t>
            </a:r>
            <a:r>
              <a:rPr lang="en-US" dirty="0"/>
              <a:t> are </a:t>
            </a:r>
            <a:r>
              <a:rPr lang="en-US" dirty="0" smtClean="0"/>
              <a:t>thus verb-sense specific.</a:t>
            </a:r>
          </a:p>
          <a:p>
            <a:r>
              <a:rPr lang="en-US" dirty="0" smtClean="0"/>
              <a:t>Each verb sense has numbered argument: </a:t>
            </a:r>
            <a:r>
              <a:rPr lang="en-US" dirty="0"/>
              <a:t>Arg0, Arg1, </a:t>
            </a:r>
            <a:r>
              <a:rPr lang="en-US" dirty="0" smtClean="0"/>
              <a:t>Arg2,…</a:t>
            </a:r>
          </a:p>
          <a:p>
            <a:pPr marL="342900" lvl="1" indent="0">
              <a:buNone/>
            </a:pPr>
            <a:r>
              <a:rPr lang="en-US" dirty="0" smtClean="0"/>
              <a:t>Arg0: PROTO-AGENT</a:t>
            </a:r>
          </a:p>
          <a:p>
            <a:pPr marL="342900" lvl="1" indent="0">
              <a:buNone/>
            </a:pPr>
            <a:r>
              <a:rPr lang="en-US" dirty="0" smtClean="0"/>
              <a:t>Arg1</a:t>
            </a:r>
            <a:r>
              <a:rPr lang="en-US" dirty="0"/>
              <a:t>:</a:t>
            </a:r>
            <a:r>
              <a:rPr lang="en-US" dirty="0" smtClean="0"/>
              <a:t> PROTO-PATIENT</a:t>
            </a:r>
          </a:p>
          <a:p>
            <a:pPr marL="342900" lvl="1" indent="0">
              <a:buNone/>
            </a:pPr>
            <a:r>
              <a:rPr lang="en-US" dirty="0" smtClean="0"/>
              <a:t>Arg2: usually: </a:t>
            </a:r>
            <a:r>
              <a:rPr lang="en-US" dirty="0" err="1" smtClean="0"/>
              <a:t>benefactive</a:t>
            </a:r>
            <a:r>
              <a:rPr lang="en-US" dirty="0"/>
              <a:t>, instrument, attribute, or end </a:t>
            </a:r>
            <a:r>
              <a:rPr lang="en-US" dirty="0" smtClean="0"/>
              <a:t>state</a:t>
            </a:r>
          </a:p>
          <a:p>
            <a:pPr marL="342900" lvl="1" indent="0">
              <a:buNone/>
            </a:pPr>
            <a:r>
              <a:rPr lang="en-US" dirty="0" smtClean="0"/>
              <a:t>Arg3: usually: start </a:t>
            </a:r>
            <a:r>
              <a:rPr lang="en-US" dirty="0"/>
              <a:t>point, </a:t>
            </a:r>
            <a:r>
              <a:rPr lang="en-US" dirty="0" err="1"/>
              <a:t>benefactive</a:t>
            </a:r>
            <a:r>
              <a:rPr lang="en-US" dirty="0"/>
              <a:t>, instrument, or </a:t>
            </a:r>
            <a:r>
              <a:rPr lang="en-US" dirty="0" smtClean="0"/>
              <a:t>attribute</a:t>
            </a:r>
          </a:p>
          <a:p>
            <a:pPr marL="342900" lvl="1" indent="0">
              <a:buNone/>
            </a:pPr>
            <a:r>
              <a:rPr lang="en-US" dirty="0" smtClean="0"/>
              <a:t>Arg4 </a:t>
            </a:r>
            <a:r>
              <a:rPr lang="en-US" dirty="0"/>
              <a:t>the end </a:t>
            </a:r>
            <a:r>
              <a:rPr lang="en-US" dirty="0" smtClean="0"/>
              <a:t>point</a:t>
            </a:r>
          </a:p>
          <a:p>
            <a:pPr marL="342900" lvl="1" indent="0">
              <a:buNone/>
            </a:pPr>
            <a:r>
              <a:rPr lang="en-US" i="1" dirty="0" smtClean="0"/>
              <a:t>(Arg2-Arg5 are not really that consistent, causes a problem for labeling)</a:t>
            </a:r>
            <a:endParaRPr lang="en-US" i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04801" y="4705350"/>
            <a:ext cx="381000" cy="3429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64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1448" y="-47625"/>
            <a:ext cx="3916683" cy="742950"/>
          </a:xfrm>
        </p:spPr>
        <p:txBody>
          <a:bodyPr/>
          <a:lstStyle/>
          <a:p>
            <a:r>
              <a:rPr lang="en-US" dirty="0" err="1" smtClean="0"/>
              <a:t>PropBank</a:t>
            </a:r>
            <a:r>
              <a:rPr lang="en-US" dirty="0" smtClean="0"/>
              <a:t> Frame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323850"/>
            <a:ext cx="6492145" cy="237807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778125"/>
            <a:ext cx="7455297" cy="227012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838200" y="2778125"/>
            <a:ext cx="533400" cy="32702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143000" y="57150"/>
            <a:ext cx="152400" cy="533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90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Semantic Role Labeling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733800" y="2876550"/>
            <a:ext cx="54102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Introduction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72458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85750"/>
            <a:ext cx="7467600" cy="565389"/>
          </a:xfrm>
        </p:spPr>
        <p:txBody>
          <a:bodyPr/>
          <a:lstStyle/>
          <a:p>
            <a:r>
              <a:rPr lang="en-US" dirty="0" smtClean="0"/>
              <a:t>Advantage of a </a:t>
            </a:r>
            <a:r>
              <a:rPr lang="en-US" dirty="0" err="1" smtClean="0"/>
              <a:t>ProbBank</a:t>
            </a:r>
            <a:r>
              <a:rPr lang="en-US" dirty="0" smtClean="0"/>
              <a:t> Labeling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200" y="1047750"/>
            <a:ext cx="5207000" cy="215071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auto">
          <a:xfrm>
            <a:off x="1752600" y="1173008"/>
            <a:ext cx="584200" cy="33194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3846418"/>
            <a:ext cx="7640154" cy="11637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4800" y="3188142"/>
            <a:ext cx="8532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This would allow us to see the commonalities in these 3 sentences: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42169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0"/>
            <a:ext cx="7467600" cy="1123950"/>
          </a:xfrm>
        </p:spPr>
        <p:txBody>
          <a:bodyPr/>
          <a:lstStyle/>
          <a:p>
            <a:r>
              <a:rPr lang="en-US" dirty="0" smtClean="0"/>
              <a:t>Modifiers or adjuncts of the predicate: </a:t>
            </a:r>
            <a:r>
              <a:rPr lang="en-US" dirty="0" err="1" smtClean="0"/>
              <a:t>Arg</a:t>
            </a:r>
            <a:r>
              <a:rPr lang="en-US" dirty="0" smtClean="0"/>
              <a:t>-M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036" y="1535668"/>
            <a:ext cx="7042727" cy="2286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64461" y="1516618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err="1" smtClean="0">
                <a:latin typeface="Times New Roman" charset="0"/>
                <a:ea typeface="Times New Roman" charset="0"/>
                <a:cs typeface="Times New Roman" charset="0"/>
              </a:rPr>
              <a:t>ArgM</a:t>
            </a:r>
            <a:r>
              <a:rPr lang="en-US" sz="1800" b="1" dirty="0" smtClean="0">
                <a:latin typeface="Times New Roman" charset="0"/>
                <a:ea typeface="Times New Roman" charset="0"/>
                <a:cs typeface="Times New Roman" charset="0"/>
              </a:rPr>
              <a:t>-</a:t>
            </a:r>
            <a:endParaRPr lang="en-US" sz="1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626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772400" cy="361950"/>
          </a:xfrm>
        </p:spPr>
        <p:txBody>
          <a:bodyPr/>
          <a:lstStyle/>
          <a:p>
            <a:r>
              <a:rPr lang="en-US" sz="2800" dirty="0" err="1" smtClean="0"/>
              <a:t>PropBanking</a:t>
            </a:r>
            <a:r>
              <a:rPr lang="en-US" sz="2800" dirty="0" smtClean="0"/>
              <a:t> a </a:t>
            </a:r>
            <a:r>
              <a:rPr lang="en-US" sz="2800" dirty="0"/>
              <a:t>S</a:t>
            </a:r>
            <a:r>
              <a:rPr lang="en-US" sz="2800" dirty="0" smtClean="0"/>
              <a:t>entence</a:t>
            </a:r>
            <a:endParaRPr lang="en-US" sz="2800" dirty="0"/>
          </a:p>
        </p:txBody>
      </p:sp>
      <p:pic>
        <p:nvPicPr>
          <p:cNvPr id="5" name="Content Placeholder 4" descr="palmer1propbank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783" r="-25783"/>
          <a:stretch>
            <a:fillRect/>
          </a:stretch>
        </p:blipFill>
        <p:spPr>
          <a:xfrm>
            <a:off x="-585216" y="971550"/>
            <a:ext cx="10290048" cy="40195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34200" y="487918"/>
            <a:ext cx="2117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Martha Palmer 2013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7500" y="1276350"/>
            <a:ext cx="1309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A </a:t>
            </a:r>
            <a:r>
              <a:rPr lang="en-US" sz="1800"/>
              <a:t>sample </a:t>
            </a:r>
            <a:endParaRPr lang="en-US" sz="1800" smtClean="0"/>
          </a:p>
          <a:p>
            <a:r>
              <a:rPr lang="en-US" sz="1800" dirty="0" smtClean="0"/>
              <a:t>parse </a:t>
            </a:r>
            <a:r>
              <a:rPr lang="en-US" sz="1800" dirty="0"/>
              <a:t>tree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87897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60866"/>
            <a:ext cx="7467600" cy="501134"/>
          </a:xfrm>
        </p:spPr>
        <p:txBody>
          <a:bodyPr/>
          <a:lstStyle/>
          <a:p>
            <a:r>
              <a:rPr lang="en-US" sz="2800" smtClean="0"/>
              <a:t>The </a:t>
            </a:r>
            <a:r>
              <a:rPr lang="en-US" sz="2800" dirty="0" smtClean="0"/>
              <a:t>same parse tree </a:t>
            </a:r>
            <a:r>
              <a:rPr lang="en-US" sz="2800" dirty="0" err="1" smtClean="0"/>
              <a:t>PropBanked</a:t>
            </a:r>
            <a:endParaRPr lang="en-US" sz="28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18" y="882741"/>
            <a:ext cx="7267144" cy="410835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798302" y="612259"/>
            <a:ext cx="2117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Martha Palmer 2013</a:t>
            </a:r>
          </a:p>
        </p:txBody>
      </p:sp>
    </p:spTree>
    <p:extLst>
      <p:ext uri="{BB962C8B-B14F-4D97-AF65-F5344CB8AC3E}">
        <p14:creationId xmlns:p14="http://schemas.microsoft.com/office/powerpoint/2010/main" val="174589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Annotated </a:t>
            </a:r>
            <a:r>
              <a:rPr lang="en-US" dirty="0" err="1" smtClean="0"/>
              <a:t>PropBank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962150"/>
            <a:ext cx="5410200" cy="2286000"/>
          </a:xfrm>
        </p:spPr>
        <p:txBody>
          <a:bodyPr/>
          <a:lstStyle/>
          <a:p>
            <a:r>
              <a:rPr lang="en-US" dirty="0" smtClean="0"/>
              <a:t>Penn English </a:t>
            </a:r>
            <a:r>
              <a:rPr lang="en-US" dirty="0" err="1" smtClean="0"/>
              <a:t>TreeBank</a:t>
            </a:r>
            <a:r>
              <a:rPr lang="en-US" dirty="0" smtClean="0"/>
              <a:t>,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</a:t>
            </a:r>
            <a:r>
              <a:rPr lang="en-US" dirty="0" err="1" smtClean="0"/>
              <a:t>OntoNotes</a:t>
            </a:r>
            <a:r>
              <a:rPr lang="en-US" dirty="0" smtClean="0"/>
              <a:t> 5.0. </a:t>
            </a:r>
          </a:p>
          <a:p>
            <a:pPr lvl="1"/>
            <a:r>
              <a:rPr lang="en-US" dirty="0" smtClean="0"/>
              <a:t> Total ~2 million words</a:t>
            </a:r>
          </a:p>
          <a:p>
            <a:r>
              <a:rPr lang="en-US" dirty="0" smtClean="0"/>
              <a:t>Penn Chinese </a:t>
            </a:r>
            <a:r>
              <a:rPr lang="en-US" dirty="0" err="1" smtClean="0"/>
              <a:t>TreeBank</a:t>
            </a:r>
            <a:endParaRPr lang="en-US" dirty="0" smtClean="0"/>
          </a:p>
          <a:p>
            <a:r>
              <a:rPr lang="en-US" dirty="0" smtClean="0"/>
              <a:t>Hindi/Urdu </a:t>
            </a:r>
            <a:r>
              <a:rPr lang="en-US" dirty="0" err="1" smtClean="0"/>
              <a:t>PropBank</a:t>
            </a:r>
            <a:endParaRPr lang="en-US" dirty="0" smtClean="0"/>
          </a:p>
          <a:p>
            <a:r>
              <a:rPr lang="en-US" dirty="0" smtClean="0"/>
              <a:t>Arabic </a:t>
            </a:r>
            <a:r>
              <a:rPr lang="en-US" dirty="0" err="1" smtClean="0"/>
              <a:t>PropBank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2038350"/>
            <a:ext cx="3784600" cy="213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96561" y="1289734"/>
            <a:ext cx="3402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2013 Verb </a:t>
            </a:r>
            <a:r>
              <a:rPr lang="en-US" sz="1800" smtClean="0">
                <a:latin typeface="+mn-lt"/>
              </a:rPr>
              <a:t>Frames Coverage </a:t>
            </a:r>
          </a:p>
          <a:p>
            <a:r>
              <a:rPr lang="en-US" sz="1800" dirty="0" smtClean="0">
                <a:latin typeface="+mn-lt"/>
              </a:rPr>
              <a:t>Count of word sense (lexical units)</a:t>
            </a:r>
            <a:endParaRPr lang="en-US" sz="1800" dirty="0">
              <a:latin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65319" y="4647168"/>
            <a:ext cx="342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From Martha Palmer 2013 Tutorial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19408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Plus nouns and light verbs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352550"/>
            <a:ext cx="6368761" cy="361115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019800" y="4678918"/>
            <a:ext cx="2370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Slide </a:t>
            </a:r>
            <a:r>
              <a:rPr lang="en-US" sz="1800" dirty="0" smtClean="0">
                <a:latin typeface="+mn-lt"/>
              </a:rPr>
              <a:t>from Palmer 2013</a:t>
            </a:r>
          </a:p>
        </p:txBody>
      </p:sp>
    </p:spTree>
    <p:extLst>
      <p:ext uri="{BB962C8B-B14F-4D97-AF65-F5344CB8AC3E}">
        <p14:creationId xmlns:p14="http://schemas.microsoft.com/office/powerpoint/2010/main" val="11262605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Semantic Role Labeling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733800" y="2876550"/>
            <a:ext cx="54102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err="1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FrameNet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89887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0"/>
            <a:ext cx="7467600" cy="1123950"/>
          </a:xfrm>
        </p:spPr>
        <p:txBody>
          <a:bodyPr/>
          <a:lstStyle/>
          <a:p>
            <a:r>
              <a:rPr lang="en-US" dirty="0" smtClean="0"/>
              <a:t>Capturing descriptions of the same event by different nouns/verbs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17" y="1885950"/>
            <a:ext cx="6609051" cy="11271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88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FrameNet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3581400"/>
          </a:xfrm>
        </p:spPr>
        <p:txBody>
          <a:bodyPr/>
          <a:lstStyle/>
          <a:p>
            <a:r>
              <a:rPr lang="en-US" dirty="0" smtClean="0"/>
              <a:t>Baker </a:t>
            </a:r>
            <a:r>
              <a:rPr lang="en-US" dirty="0"/>
              <a:t>et al. 1998, Fillmore et al. 2003, Fillmore and Baker 2009, </a:t>
            </a:r>
            <a:r>
              <a:rPr lang="en-US" dirty="0" err="1"/>
              <a:t>Ruppenhofer</a:t>
            </a:r>
            <a:r>
              <a:rPr lang="en-US" dirty="0"/>
              <a:t> et al. 2006 </a:t>
            </a:r>
            <a:endParaRPr lang="en-US" dirty="0" smtClean="0"/>
          </a:p>
          <a:p>
            <a:r>
              <a:rPr lang="en-US" dirty="0" smtClean="0"/>
              <a:t>Roles in </a:t>
            </a:r>
            <a:r>
              <a:rPr lang="en-US" dirty="0" err="1" smtClean="0"/>
              <a:t>PropBank</a:t>
            </a:r>
            <a:r>
              <a:rPr lang="en-US" dirty="0" smtClean="0"/>
              <a:t> are specific to a verb</a:t>
            </a:r>
          </a:p>
          <a:p>
            <a:r>
              <a:rPr lang="en-US" dirty="0" smtClean="0"/>
              <a:t>Role in </a:t>
            </a:r>
            <a:r>
              <a:rPr lang="en-US" dirty="0" err="1" smtClean="0"/>
              <a:t>FrameNet</a:t>
            </a:r>
            <a:r>
              <a:rPr lang="en-US" dirty="0" smtClean="0"/>
              <a:t> are specific to a </a:t>
            </a:r>
            <a:r>
              <a:rPr lang="en-US" b="1" dirty="0" smtClean="0"/>
              <a:t>frame: a </a:t>
            </a:r>
            <a:r>
              <a:rPr lang="en-US" dirty="0" smtClean="0"/>
              <a:t>background </a:t>
            </a:r>
            <a:r>
              <a:rPr lang="en-US" dirty="0"/>
              <a:t>knowledge structure that defines a set of frame-specific semantic roles, called</a:t>
            </a:r>
            <a:r>
              <a:rPr lang="en-US" b="1" dirty="0"/>
              <a:t> frame elements</a:t>
            </a:r>
            <a:r>
              <a:rPr lang="en-US" dirty="0"/>
              <a:t>, </a:t>
            </a:r>
            <a:endParaRPr lang="en-US" dirty="0" smtClean="0"/>
          </a:p>
          <a:p>
            <a:pPr lvl="1"/>
            <a:r>
              <a:rPr lang="en-US" dirty="0" smtClean="0"/>
              <a:t>includes </a:t>
            </a:r>
            <a:r>
              <a:rPr lang="en-US" dirty="0"/>
              <a:t>a set of </a:t>
            </a:r>
            <a:r>
              <a:rPr lang="en-US" dirty="0" err="1" smtClean="0"/>
              <a:t>pred</a:t>
            </a:r>
            <a:r>
              <a:rPr lang="en-US" dirty="0" smtClean="0"/>
              <a:t> </a:t>
            </a:r>
            <a:r>
              <a:rPr lang="en-US" dirty="0"/>
              <a:t>cates that use these </a:t>
            </a:r>
            <a:r>
              <a:rPr lang="en-US" dirty="0" smtClean="0"/>
              <a:t>roles</a:t>
            </a:r>
            <a:endParaRPr lang="en-US" dirty="0"/>
          </a:p>
          <a:p>
            <a:pPr lvl="1"/>
            <a:r>
              <a:rPr lang="en-US" dirty="0"/>
              <a:t>e</a:t>
            </a:r>
            <a:r>
              <a:rPr lang="en-US" dirty="0" smtClean="0"/>
              <a:t>ach </a:t>
            </a:r>
            <a:r>
              <a:rPr lang="en-US" dirty="0"/>
              <a:t>word evokes a frame and profiles some aspect of the </a:t>
            </a:r>
            <a:r>
              <a:rPr lang="en-US" dirty="0" smtClean="0"/>
              <a:t>frame</a:t>
            </a:r>
            <a:endParaRPr lang="en-US" b="1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28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“Change position on a scale” 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</a:t>
            </a:r>
            <a:r>
              <a:rPr lang="en-US" dirty="0"/>
              <a:t>frame consists of words that indicate the change of an </a:t>
            </a:r>
            <a:r>
              <a:rPr lang="en-US" cap="small" dirty="0" smtClean="0"/>
              <a:t>Item</a:t>
            </a:r>
            <a:r>
              <a:rPr lang="en-US" dirty="0" smtClean="0"/>
              <a:t>’s position </a:t>
            </a:r>
            <a:r>
              <a:rPr lang="en-US" dirty="0"/>
              <a:t>on a scale (the </a:t>
            </a:r>
            <a:r>
              <a:rPr lang="en-US" cap="small" dirty="0"/>
              <a:t>Attribute</a:t>
            </a:r>
            <a:r>
              <a:rPr lang="en-US" dirty="0"/>
              <a:t>) from a starting point (</a:t>
            </a:r>
            <a:r>
              <a:rPr lang="en-US" cap="small" dirty="0"/>
              <a:t>Initial value</a:t>
            </a:r>
            <a:r>
              <a:rPr lang="en-US" dirty="0"/>
              <a:t>) to an end point (</a:t>
            </a:r>
            <a:r>
              <a:rPr lang="en-US" cap="small" dirty="0"/>
              <a:t>Final value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715" y="2679700"/>
            <a:ext cx="6174685" cy="22542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1597715" y="2724150"/>
            <a:ext cx="533400" cy="1143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188773" y="4152900"/>
            <a:ext cx="942342" cy="24765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188773" y="4629150"/>
            <a:ext cx="942342" cy="24765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547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Role Labeling</a:t>
            </a:r>
            <a:endParaRPr lang="en-US" dirty="0"/>
          </a:p>
        </p:txBody>
      </p:sp>
      <p:pic>
        <p:nvPicPr>
          <p:cNvPr id="5" name="Content Placeholder 4" descr="whodidwhattowom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208" b="-30208"/>
          <a:stretch>
            <a:fillRect/>
          </a:stretch>
        </p:blipFill>
        <p:spPr>
          <a:xfrm>
            <a:off x="304800" y="971550"/>
            <a:ext cx="8534400" cy="3333750"/>
          </a:xfrm>
        </p:spPr>
      </p:pic>
      <p:sp>
        <p:nvSpPr>
          <p:cNvPr id="6" name="TextBox 5"/>
          <p:cNvSpPr txBox="1"/>
          <p:nvPr/>
        </p:nvSpPr>
        <p:spPr>
          <a:xfrm>
            <a:off x="1219200" y="3714750"/>
            <a:ext cx="925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Agent</a:t>
            </a:r>
            <a:endParaRPr lang="en-US" dirty="0">
              <a:latin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14800" y="3714750"/>
            <a:ext cx="1048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Theme</a:t>
            </a:r>
            <a:endParaRPr lang="en-US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90800" y="3714750"/>
            <a:ext cx="13702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Predicate</a:t>
            </a:r>
            <a:endParaRPr lang="en-US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24600" y="3714750"/>
            <a:ext cx="1249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Location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5153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58" y="1657350"/>
            <a:ext cx="8547652" cy="304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79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028701"/>
            <a:ext cx="7712149" cy="401954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447800" y="133350"/>
            <a:ext cx="7467600" cy="742950"/>
          </a:xfrm>
        </p:spPr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</p:spTree>
    <p:extLst>
      <p:ext uri="{BB962C8B-B14F-4D97-AF65-F5344CB8AC3E}">
        <p14:creationId xmlns:p14="http://schemas.microsoft.com/office/powerpoint/2010/main" val="1688156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0" y="1352550"/>
            <a:ext cx="6096000" cy="333375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800" dirty="0" smtClean="0"/>
              <a:t>Inherits </a:t>
            </a:r>
            <a:r>
              <a:rPr lang="en-US" sz="1800" dirty="0"/>
              <a:t>from: </a:t>
            </a:r>
            <a:endParaRPr lang="en-US" sz="1800" dirty="0" smtClean="0"/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/>
              <a:t>Is </a:t>
            </a:r>
            <a:r>
              <a:rPr lang="en-US" sz="1800" dirty="0"/>
              <a:t>Inherited by</a:t>
            </a:r>
            <a:r>
              <a:rPr lang="en-US" sz="1800" dirty="0" smtClean="0"/>
              <a:t>:</a:t>
            </a:r>
            <a:endParaRPr lang="en-US" sz="1800" u="sng" dirty="0">
              <a:hlinkClick r:id="rId2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Perspective on: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Is </a:t>
            </a:r>
            <a:r>
              <a:rPr lang="en-US" sz="1800" dirty="0" err="1"/>
              <a:t>Perspectivized</a:t>
            </a:r>
            <a:r>
              <a:rPr lang="en-US" sz="1800" dirty="0"/>
              <a:t> in: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Uses: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Is Used by: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err="1"/>
              <a:t>Subframe</a:t>
            </a:r>
            <a:r>
              <a:rPr lang="en-US" sz="1800" dirty="0"/>
              <a:t> of: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Has </a:t>
            </a:r>
            <a:r>
              <a:rPr lang="en-US" sz="1800" dirty="0" err="1"/>
              <a:t>Subframe</a:t>
            </a:r>
            <a:r>
              <a:rPr lang="en-US" sz="1800" dirty="0"/>
              <a:t>(s):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Precedes: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Is Preceded by: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Is Inchoative of: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Is Causative of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5958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between frames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“cause change position on a scale”</a:t>
            </a:r>
          </a:p>
          <a:p>
            <a:pPr marL="0" indent="0">
              <a:buNone/>
            </a:pPr>
            <a:r>
              <a:rPr lang="en-US" dirty="0"/>
              <a:t>Is Causative of: </a:t>
            </a:r>
            <a:r>
              <a:rPr lang="en-US" u="sng" dirty="0" smtClean="0">
                <a:hlinkClick r:id="rId2"/>
              </a:rPr>
              <a:t>Change_position_on_a_scale</a:t>
            </a:r>
            <a:endParaRPr lang="en-US" u="sng" dirty="0" smtClean="0"/>
          </a:p>
          <a:p>
            <a:pPr marL="0" indent="0">
              <a:buNone/>
            </a:pPr>
            <a:r>
              <a:rPr lang="en-US" dirty="0" smtClean="0"/>
              <a:t>Adds an agent Role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err="1"/>
              <a:t>add.v</a:t>
            </a:r>
            <a:r>
              <a:rPr lang="en-US" i="1" dirty="0"/>
              <a:t>, </a:t>
            </a:r>
            <a:r>
              <a:rPr lang="en-US" i="1" dirty="0" err="1"/>
              <a:t>crank.v</a:t>
            </a:r>
            <a:r>
              <a:rPr lang="en-US" i="1" dirty="0"/>
              <a:t>, </a:t>
            </a:r>
            <a:r>
              <a:rPr lang="en-US" i="1" dirty="0" err="1"/>
              <a:t>curtail.v</a:t>
            </a:r>
            <a:r>
              <a:rPr lang="en-US" i="1" dirty="0"/>
              <a:t>, </a:t>
            </a:r>
            <a:r>
              <a:rPr lang="en-US" i="1" dirty="0" err="1"/>
              <a:t>cut.n</a:t>
            </a:r>
            <a:r>
              <a:rPr lang="en-US" i="1" dirty="0"/>
              <a:t>, </a:t>
            </a:r>
            <a:r>
              <a:rPr lang="en-US" i="1" dirty="0" err="1"/>
              <a:t>cut.v</a:t>
            </a:r>
            <a:r>
              <a:rPr lang="en-US" i="1" dirty="0"/>
              <a:t>, </a:t>
            </a:r>
            <a:r>
              <a:rPr lang="en-US" i="1" dirty="0" err="1"/>
              <a:t>decrease.v</a:t>
            </a:r>
            <a:r>
              <a:rPr lang="en-US" i="1" dirty="0"/>
              <a:t>, </a:t>
            </a:r>
            <a:r>
              <a:rPr lang="en-US" i="1" dirty="0" err="1"/>
              <a:t>development.n</a:t>
            </a:r>
            <a:r>
              <a:rPr lang="en-US" i="1" dirty="0"/>
              <a:t>, </a:t>
            </a:r>
            <a:r>
              <a:rPr lang="en-US" i="1" dirty="0" err="1"/>
              <a:t>diminish.v</a:t>
            </a:r>
            <a:r>
              <a:rPr lang="en-US" i="1" dirty="0"/>
              <a:t>, </a:t>
            </a:r>
            <a:r>
              <a:rPr lang="en-US" i="1" dirty="0" err="1"/>
              <a:t>double.v</a:t>
            </a:r>
            <a:r>
              <a:rPr lang="en-US" i="1" dirty="0"/>
              <a:t>, </a:t>
            </a:r>
            <a:r>
              <a:rPr lang="en-US" i="1" dirty="0" err="1"/>
              <a:t>drop.v</a:t>
            </a:r>
            <a:r>
              <a:rPr lang="en-US" i="1" dirty="0"/>
              <a:t>, </a:t>
            </a:r>
            <a:r>
              <a:rPr lang="en-US" i="1" dirty="0" err="1"/>
              <a:t>enhance.v</a:t>
            </a:r>
            <a:r>
              <a:rPr lang="en-US" i="1" dirty="0"/>
              <a:t>, </a:t>
            </a:r>
            <a:r>
              <a:rPr lang="en-US" i="1" dirty="0" err="1"/>
              <a:t>growth.n</a:t>
            </a:r>
            <a:r>
              <a:rPr lang="en-US" i="1" dirty="0"/>
              <a:t>, </a:t>
            </a:r>
            <a:r>
              <a:rPr lang="en-US" i="1" dirty="0" err="1"/>
              <a:t>increase.v</a:t>
            </a:r>
            <a:r>
              <a:rPr lang="en-US" i="1" dirty="0"/>
              <a:t>, knock </a:t>
            </a:r>
            <a:r>
              <a:rPr lang="en-US" i="1" dirty="0" err="1"/>
              <a:t>down.v</a:t>
            </a:r>
            <a:r>
              <a:rPr lang="en-US" i="1" dirty="0"/>
              <a:t>, </a:t>
            </a:r>
            <a:r>
              <a:rPr lang="en-US" i="1" dirty="0" err="1"/>
              <a:t>lower.v</a:t>
            </a:r>
            <a:r>
              <a:rPr lang="en-US" i="1" dirty="0"/>
              <a:t>, </a:t>
            </a:r>
            <a:r>
              <a:rPr lang="en-US" i="1" dirty="0" err="1"/>
              <a:t>move.v</a:t>
            </a:r>
            <a:r>
              <a:rPr lang="en-US" i="1" dirty="0"/>
              <a:t>, </a:t>
            </a:r>
            <a:r>
              <a:rPr lang="en-US" i="1" dirty="0" err="1"/>
              <a:t>promote.v</a:t>
            </a:r>
            <a:r>
              <a:rPr lang="en-US" i="1" dirty="0"/>
              <a:t>, </a:t>
            </a:r>
            <a:r>
              <a:rPr lang="en-US" i="1" dirty="0" err="1"/>
              <a:t>push.n</a:t>
            </a:r>
            <a:r>
              <a:rPr lang="en-US" i="1" dirty="0"/>
              <a:t>, </a:t>
            </a:r>
            <a:r>
              <a:rPr lang="en-US" i="1" dirty="0" err="1"/>
              <a:t>push.v</a:t>
            </a:r>
            <a:r>
              <a:rPr lang="en-US" i="1" dirty="0"/>
              <a:t>, </a:t>
            </a:r>
            <a:r>
              <a:rPr lang="en-US" i="1" dirty="0" err="1"/>
              <a:t>raise.v</a:t>
            </a:r>
            <a:r>
              <a:rPr lang="en-US" i="1" dirty="0"/>
              <a:t>, </a:t>
            </a:r>
            <a:r>
              <a:rPr lang="en-US" i="1" dirty="0" err="1"/>
              <a:t>reduce.v</a:t>
            </a:r>
            <a:r>
              <a:rPr lang="en-US" i="1" dirty="0"/>
              <a:t>, </a:t>
            </a:r>
            <a:r>
              <a:rPr lang="en-US" i="1" dirty="0" err="1"/>
              <a:t>reduction.n</a:t>
            </a:r>
            <a:r>
              <a:rPr lang="en-US" i="1" dirty="0"/>
              <a:t>, </a:t>
            </a:r>
            <a:r>
              <a:rPr lang="en-US" i="1" dirty="0" err="1"/>
              <a:t>slash.v</a:t>
            </a:r>
            <a:r>
              <a:rPr lang="en-US" i="1" dirty="0"/>
              <a:t>, step </a:t>
            </a:r>
            <a:r>
              <a:rPr lang="en-US" i="1" dirty="0" err="1"/>
              <a:t>up.v</a:t>
            </a:r>
            <a:r>
              <a:rPr lang="en-US" i="1" dirty="0"/>
              <a:t>, </a:t>
            </a:r>
            <a:r>
              <a:rPr lang="en-US" i="1" dirty="0" err="1" smtClean="0"/>
              <a:t>swell.v</a:t>
            </a:r>
            <a:endParaRPr lang="en-US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17" y="2724150"/>
            <a:ext cx="7114469" cy="42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6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 between frames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17" y="1276350"/>
            <a:ext cx="7162800" cy="323028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57800" y="4705350"/>
            <a:ext cx="265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smtClean="0">
                <a:latin typeface="+mn-lt"/>
              </a:rPr>
              <a:t>Figure from Das et al 2010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093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Schematic of Frame Semantics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486761"/>
            <a:ext cx="8534400" cy="306532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410200" y="4552950"/>
            <a:ext cx="279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Figure from Das et al (2014)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0651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FrameNet</a:t>
            </a:r>
            <a:r>
              <a:rPr lang="en-US" dirty="0" smtClean="0"/>
              <a:t> Complexity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00" y="1733550"/>
            <a:ext cx="8763000" cy="131744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207000" y="3619500"/>
            <a:ext cx="2108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From Das et al. 2010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0738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FrameNet</a:t>
            </a:r>
            <a:r>
              <a:rPr lang="en-US" dirty="0" smtClean="0"/>
              <a:t> and </a:t>
            </a:r>
            <a:r>
              <a:rPr lang="en-US" dirty="0" err="1" smtClean="0"/>
              <a:t>PropBank</a:t>
            </a:r>
            <a:r>
              <a:rPr lang="en-US" dirty="0" smtClean="0"/>
              <a:t> representations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569807"/>
            <a:ext cx="5695950" cy="347844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2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Semantic Role Labeling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733800" y="2876550"/>
            <a:ext cx="54102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Semantic Role Labeling Algorithm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20722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role labeling (SRL)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task </a:t>
            </a:r>
            <a:r>
              <a:rPr lang="en-US" dirty="0"/>
              <a:t>of </a:t>
            </a:r>
            <a:r>
              <a:rPr lang="en-US" dirty="0" smtClean="0"/>
              <a:t>finding </a:t>
            </a:r>
            <a:r>
              <a:rPr lang="en-US" dirty="0"/>
              <a:t>the semantic roles of each argument of each predicate in a </a:t>
            </a:r>
            <a:r>
              <a:rPr lang="en-US" dirty="0" smtClean="0"/>
              <a:t>sentence.</a:t>
            </a:r>
          </a:p>
          <a:p>
            <a:r>
              <a:rPr lang="en-US" dirty="0" err="1" smtClean="0"/>
              <a:t>FrameNet</a:t>
            </a:r>
            <a:r>
              <a:rPr lang="en-US" dirty="0" smtClean="0"/>
              <a:t> versus </a:t>
            </a:r>
            <a:r>
              <a:rPr lang="en-US" dirty="0" err="1" smtClean="0"/>
              <a:t>PropBank</a:t>
            </a:r>
            <a:r>
              <a:rPr lang="en-US" dirty="0" smtClean="0"/>
              <a:t>: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17" y="2952750"/>
            <a:ext cx="7176516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4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we figure out that these have the same meaning?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52550"/>
            <a:ext cx="8229600" cy="333375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/>
              <a:t>XYZ </a:t>
            </a:r>
            <a:r>
              <a:rPr lang="en-US" sz="3200" dirty="0"/>
              <a:t>corporation </a:t>
            </a:r>
            <a:r>
              <a:rPr lang="en-US" sz="3200" b="1" dirty="0"/>
              <a:t>bought</a:t>
            </a:r>
            <a:r>
              <a:rPr lang="en-US" sz="3200" dirty="0"/>
              <a:t> the </a:t>
            </a:r>
            <a:r>
              <a:rPr lang="en-US" sz="3200" dirty="0" smtClean="0"/>
              <a:t>stock.</a:t>
            </a:r>
          </a:p>
          <a:p>
            <a:pPr marL="0" indent="0">
              <a:buNone/>
            </a:pPr>
            <a:r>
              <a:rPr lang="en-US" sz="3200" dirty="0" smtClean="0"/>
              <a:t>They </a:t>
            </a:r>
            <a:r>
              <a:rPr lang="en-US" sz="3200" b="1" dirty="0"/>
              <a:t>sold</a:t>
            </a:r>
            <a:r>
              <a:rPr lang="en-US" sz="3200" dirty="0"/>
              <a:t> the stock to XYZ </a:t>
            </a:r>
            <a:r>
              <a:rPr lang="en-US" sz="3200" dirty="0" smtClean="0"/>
              <a:t>corporation.</a:t>
            </a:r>
          </a:p>
          <a:p>
            <a:pPr marL="0" indent="0">
              <a:buNone/>
            </a:pPr>
            <a:r>
              <a:rPr lang="en-US" sz="3200" dirty="0" smtClean="0"/>
              <a:t>The </a:t>
            </a:r>
            <a:r>
              <a:rPr lang="en-US" sz="3200" dirty="0"/>
              <a:t>stock was </a:t>
            </a:r>
            <a:r>
              <a:rPr lang="en-US" sz="3200" b="1" dirty="0"/>
              <a:t>bought</a:t>
            </a:r>
            <a:r>
              <a:rPr lang="en-US" sz="3200" dirty="0"/>
              <a:t> by XYZ </a:t>
            </a:r>
            <a:r>
              <a:rPr lang="en-US" sz="3200" dirty="0" smtClean="0"/>
              <a:t>corporation.</a:t>
            </a:r>
          </a:p>
          <a:p>
            <a:pPr marL="0" indent="0">
              <a:buNone/>
            </a:pPr>
            <a:r>
              <a:rPr lang="en-US" sz="3200" dirty="0" smtClean="0"/>
              <a:t>The </a:t>
            </a:r>
            <a:r>
              <a:rPr lang="en-US" sz="3200" b="1" dirty="0"/>
              <a:t>purchase</a:t>
            </a:r>
            <a:r>
              <a:rPr lang="en-US" sz="3200" dirty="0"/>
              <a:t> of the stock by XYZ corporation... </a:t>
            </a:r>
          </a:p>
          <a:p>
            <a:pPr marL="0" indent="0">
              <a:buNone/>
            </a:pPr>
            <a:r>
              <a:rPr lang="en-US" sz="3200" dirty="0" smtClean="0"/>
              <a:t>The </a:t>
            </a:r>
            <a:r>
              <a:rPr lang="en-US" sz="3200" dirty="0"/>
              <a:t>stock </a:t>
            </a:r>
            <a:r>
              <a:rPr lang="en-US" sz="3200" b="1" dirty="0"/>
              <a:t>purchase</a:t>
            </a:r>
            <a:r>
              <a:rPr lang="en-US" sz="3200" dirty="0"/>
              <a:t> by XYZ corporation...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0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Semantic roles as a intermediate semantics, used early in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machine translation </a:t>
            </a:r>
            <a:r>
              <a:rPr lang="en-US" dirty="0"/>
              <a:t>(</a:t>
            </a:r>
            <a:r>
              <a:rPr lang="en-US" dirty="0" err="1"/>
              <a:t>Wilks</a:t>
            </a:r>
            <a:r>
              <a:rPr lang="en-US" dirty="0"/>
              <a:t>, 1973</a:t>
            </a:r>
            <a:r>
              <a:rPr lang="en-US" dirty="0" smtClean="0"/>
              <a:t>)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question-answering </a:t>
            </a:r>
            <a:r>
              <a:rPr lang="en-US" dirty="0"/>
              <a:t>(Hendrix et al., 1973</a:t>
            </a:r>
            <a:r>
              <a:rPr lang="en-US" dirty="0" smtClean="0"/>
              <a:t>)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spoken-language </a:t>
            </a:r>
            <a:r>
              <a:rPr lang="en-US" dirty="0"/>
              <a:t>understanding (Nash-Webber, </a:t>
            </a:r>
            <a:r>
              <a:rPr lang="en-US" dirty="0" smtClean="0"/>
              <a:t>1975)</a:t>
            </a:r>
          </a:p>
          <a:p>
            <a:pPr lvl="1">
              <a:spcBef>
                <a:spcPts val="0"/>
              </a:spcBef>
            </a:pPr>
            <a:r>
              <a:rPr lang="en-US" dirty="0" smtClean="0"/>
              <a:t>dialogue </a:t>
            </a:r>
            <a:r>
              <a:rPr lang="en-US" dirty="0"/>
              <a:t>systems (</a:t>
            </a:r>
            <a:r>
              <a:rPr lang="en-US" dirty="0" err="1"/>
              <a:t>Bobrow</a:t>
            </a:r>
            <a:r>
              <a:rPr lang="en-US" dirty="0"/>
              <a:t> et al., 1977</a:t>
            </a:r>
            <a:r>
              <a:rPr lang="en-US" dirty="0" smtClean="0"/>
              <a:t>)</a:t>
            </a:r>
          </a:p>
          <a:p>
            <a:r>
              <a:rPr lang="en-US" dirty="0" smtClean="0"/>
              <a:t>Early SRL systems</a:t>
            </a:r>
          </a:p>
          <a:p>
            <a:pPr marL="457200" lvl="1" indent="0">
              <a:buNone/>
            </a:pPr>
            <a:r>
              <a:rPr lang="en-US" sz="2400" dirty="0" smtClean="0"/>
              <a:t>Simmons 1973, Marcus 1980: </a:t>
            </a:r>
          </a:p>
          <a:p>
            <a:pPr lvl="2"/>
            <a:r>
              <a:rPr lang="en-US" sz="2400" dirty="0" smtClean="0"/>
              <a:t>parser followed by hand-written rules for each verb</a:t>
            </a:r>
          </a:p>
          <a:p>
            <a:pPr lvl="2"/>
            <a:r>
              <a:rPr lang="en-US" sz="2400" dirty="0" smtClean="0"/>
              <a:t>dictionaries </a:t>
            </a:r>
            <a:r>
              <a:rPr lang="en-US" sz="2400" dirty="0"/>
              <a:t>with verb-specific case frames (Levin </a:t>
            </a:r>
            <a:r>
              <a:rPr lang="en-US" sz="2400" dirty="0" smtClean="0"/>
              <a:t>1977) </a:t>
            </a:r>
            <a:endParaRPr lang="en-US" sz="2400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807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Semantic Role Labeling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A useful shallow semantic representation</a:t>
            </a:r>
          </a:p>
          <a:p>
            <a:r>
              <a:rPr lang="en-US" sz="3200" dirty="0" smtClean="0"/>
              <a:t>Improves NLP tasks like:</a:t>
            </a:r>
          </a:p>
          <a:p>
            <a:pPr lvl="1"/>
            <a:r>
              <a:rPr lang="en-US" sz="2800" dirty="0" smtClean="0"/>
              <a:t>question </a:t>
            </a:r>
            <a:r>
              <a:rPr lang="en-US" sz="2800" dirty="0"/>
              <a:t>answering </a:t>
            </a:r>
            <a:endParaRPr lang="en-US" sz="2800" dirty="0" smtClean="0"/>
          </a:p>
          <a:p>
            <a:pPr marL="800100" lvl="2" indent="0">
              <a:buNone/>
            </a:pPr>
            <a:r>
              <a:rPr lang="en-US" sz="2800" dirty="0" smtClean="0"/>
              <a:t>Shen </a:t>
            </a:r>
            <a:r>
              <a:rPr lang="en-US" sz="2800" dirty="0"/>
              <a:t>and </a:t>
            </a:r>
            <a:r>
              <a:rPr lang="en-US" sz="2800" dirty="0" err="1"/>
              <a:t>Lapata</a:t>
            </a:r>
            <a:r>
              <a:rPr lang="en-US" sz="2800" dirty="0"/>
              <a:t> 2007, </a:t>
            </a:r>
            <a:r>
              <a:rPr lang="en-US" sz="2800" dirty="0" err="1"/>
              <a:t>Surdeanu</a:t>
            </a:r>
            <a:r>
              <a:rPr lang="en-US" sz="2800" dirty="0"/>
              <a:t> et al. </a:t>
            </a:r>
            <a:r>
              <a:rPr lang="en-US" sz="2800" dirty="0" smtClean="0"/>
              <a:t>2011</a:t>
            </a:r>
          </a:p>
          <a:p>
            <a:pPr lvl="1"/>
            <a:r>
              <a:rPr lang="en-US" sz="2800" dirty="0" smtClean="0"/>
              <a:t>machine </a:t>
            </a:r>
            <a:r>
              <a:rPr lang="en-US" sz="2800" dirty="0"/>
              <a:t>translation </a:t>
            </a:r>
            <a:endParaRPr lang="en-US" sz="2800" dirty="0" smtClean="0"/>
          </a:p>
          <a:p>
            <a:pPr marL="800100" lvl="2" indent="0">
              <a:buNone/>
            </a:pPr>
            <a:r>
              <a:rPr lang="en-US" sz="2800" dirty="0" smtClean="0"/>
              <a:t>Liu </a:t>
            </a:r>
            <a:r>
              <a:rPr lang="en-US" sz="2800" dirty="0"/>
              <a:t>and </a:t>
            </a:r>
            <a:r>
              <a:rPr lang="en-US" sz="2800" dirty="0" err="1"/>
              <a:t>Gildea</a:t>
            </a:r>
            <a:r>
              <a:rPr lang="en-US" sz="2800" dirty="0"/>
              <a:t> 2010, Lo et al. </a:t>
            </a:r>
            <a:r>
              <a:rPr lang="en-US" sz="2800" dirty="0" smtClean="0"/>
              <a:t>2013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4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modern </a:t>
            </a:r>
            <a:r>
              <a:rPr lang="en-US" dirty="0"/>
              <a:t>a</a:t>
            </a:r>
            <a:r>
              <a:rPr lang="en-US" dirty="0" smtClean="0"/>
              <a:t>lgorithm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81150"/>
            <a:ext cx="8736291" cy="25146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decide what is a predicate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we’re just doing </a:t>
            </a:r>
            <a:r>
              <a:rPr lang="en-US" dirty="0" err="1" smtClean="0"/>
              <a:t>PropBank</a:t>
            </a:r>
            <a:r>
              <a:rPr lang="en-US" dirty="0" smtClean="0"/>
              <a:t> verbs</a:t>
            </a:r>
          </a:p>
          <a:p>
            <a:pPr lvl="1"/>
            <a:r>
              <a:rPr lang="en-US" dirty="0" smtClean="0"/>
              <a:t>Choose all verbs</a:t>
            </a:r>
          </a:p>
          <a:p>
            <a:pPr lvl="1"/>
            <a:r>
              <a:rPr lang="en-US" dirty="0" smtClean="0"/>
              <a:t>Possibly removing light verbs (from a list)</a:t>
            </a:r>
          </a:p>
          <a:p>
            <a:r>
              <a:rPr lang="en-US" dirty="0" smtClean="0"/>
              <a:t>If we’re doing </a:t>
            </a:r>
            <a:r>
              <a:rPr lang="en-US" dirty="0" err="1" smtClean="0"/>
              <a:t>FrameNet</a:t>
            </a:r>
            <a:r>
              <a:rPr lang="en-US" dirty="0" smtClean="0"/>
              <a:t> (verbs, nouns, adjectives)</a:t>
            </a:r>
          </a:p>
          <a:p>
            <a:pPr lvl="1"/>
            <a:r>
              <a:rPr lang="en-US" dirty="0" smtClean="0"/>
              <a:t>Choose every word that was labeled as a target in training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489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Role Labeling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64" y="1276350"/>
            <a:ext cx="8582426" cy="35051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0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41300"/>
            <a:ext cx="7467600" cy="742950"/>
          </a:xfrm>
        </p:spPr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3962400" cy="333375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Headword of constituent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0635FF"/>
                </a:solidFill>
              </a:rPr>
              <a:t>Examiner</a:t>
            </a:r>
          </a:p>
          <a:p>
            <a:pPr marL="0" indent="0">
              <a:buNone/>
            </a:pPr>
            <a:r>
              <a:rPr lang="en-US" dirty="0" smtClean="0"/>
              <a:t>Headword POS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0635FF"/>
                </a:solidFill>
              </a:rPr>
              <a:t>NNP</a:t>
            </a:r>
          </a:p>
          <a:p>
            <a:pPr marL="0" indent="0">
              <a:buNone/>
            </a:pPr>
            <a:r>
              <a:rPr lang="en-US" dirty="0" smtClean="0"/>
              <a:t>Voice of the clause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rgbClr val="0635FF"/>
                </a:solidFill>
              </a:rPr>
              <a:t>Active</a:t>
            </a:r>
          </a:p>
          <a:p>
            <a:pPr marL="0" indent="0">
              <a:buNone/>
            </a:pPr>
            <a:r>
              <a:rPr lang="en-US" dirty="0" err="1" smtClean="0"/>
              <a:t>Subcategorization</a:t>
            </a:r>
            <a:r>
              <a:rPr lang="en-US" dirty="0" smtClean="0"/>
              <a:t> of </a:t>
            </a:r>
            <a:r>
              <a:rPr lang="en-US" dirty="0" err="1" smtClean="0"/>
              <a:t>pred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solidFill>
                  <a:srgbClr val="0635FF"/>
                </a:solidFill>
              </a:rPr>
              <a:t>VP -&gt; VBD NP PP</a:t>
            </a:r>
            <a:endParaRPr lang="en-US" dirty="0">
              <a:solidFill>
                <a:srgbClr val="0635FF"/>
              </a:solidFill>
            </a:endParaRPr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-1"/>
            <a:ext cx="6413500" cy="2619375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572000" y="2762250"/>
            <a:ext cx="4724400" cy="19431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Font typeface="Times" charset="0"/>
              <a:buNone/>
            </a:pPr>
            <a:r>
              <a:rPr lang="en-US" kern="0" dirty="0" smtClean="0"/>
              <a:t>Named Entity type of </a:t>
            </a:r>
            <a:r>
              <a:rPr lang="en-US" kern="0" dirty="0" err="1" smtClean="0"/>
              <a:t>constit</a:t>
            </a:r>
            <a:endParaRPr lang="en-US" kern="0" dirty="0" smtClean="0"/>
          </a:p>
          <a:p>
            <a:pPr marL="457200" lvl="1" indent="0">
              <a:buFont typeface="Times" charset="0"/>
              <a:buNone/>
            </a:pPr>
            <a:r>
              <a:rPr lang="en-US" kern="0" dirty="0" smtClean="0">
                <a:solidFill>
                  <a:srgbClr val="0635FF"/>
                </a:solidFill>
              </a:rPr>
              <a:t>ORGANIZATION</a:t>
            </a:r>
          </a:p>
          <a:p>
            <a:pPr marL="0" indent="0">
              <a:buFont typeface="Times" charset="0"/>
              <a:buNone/>
            </a:pPr>
            <a:r>
              <a:rPr lang="en-US" kern="0" dirty="0" smtClean="0"/>
              <a:t>First and last words of </a:t>
            </a:r>
            <a:r>
              <a:rPr lang="en-US" kern="0" dirty="0" err="1" smtClean="0"/>
              <a:t>constit</a:t>
            </a:r>
            <a:endParaRPr lang="en-US" kern="0" dirty="0" smtClean="0"/>
          </a:p>
          <a:p>
            <a:pPr marL="457200" lvl="1" indent="0">
              <a:buFont typeface="Times" charset="0"/>
              <a:buNone/>
            </a:pPr>
            <a:r>
              <a:rPr lang="en-US" kern="0" dirty="0" smtClean="0">
                <a:solidFill>
                  <a:srgbClr val="0635FF"/>
                </a:solidFill>
              </a:rPr>
              <a:t>The, Examiner</a:t>
            </a:r>
          </a:p>
          <a:p>
            <a:pPr marL="0" indent="0">
              <a:buNone/>
            </a:pPr>
            <a:r>
              <a:rPr lang="en-US" kern="0" dirty="0" smtClean="0"/>
              <a:t>Linear </a:t>
            </a:r>
            <a:r>
              <a:rPr lang="en-US" kern="0" dirty="0" err="1" smtClean="0"/>
              <a:t>position,clause</a:t>
            </a:r>
            <a:r>
              <a:rPr lang="en-US" kern="0" dirty="0" smtClean="0"/>
              <a:t> re: predicate</a:t>
            </a:r>
          </a:p>
          <a:p>
            <a:pPr marL="0" indent="0">
              <a:buNone/>
            </a:pPr>
            <a:r>
              <a:rPr lang="en-US" kern="0" dirty="0"/>
              <a:t>	</a:t>
            </a:r>
            <a:r>
              <a:rPr lang="en-US" sz="2000" kern="0" dirty="0" smtClean="0">
                <a:solidFill>
                  <a:srgbClr val="0635FF"/>
                </a:solidFill>
              </a:rPr>
              <a:t>before</a:t>
            </a:r>
            <a:endParaRPr lang="en-US" kern="0" dirty="0" smtClean="0">
              <a:solidFill>
                <a:srgbClr val="0635FF"/>
              </a:solidFill>
            </a:endParaRPr>
          </a:p>
          <a:p>
            <a:pPr lvl="1"/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09388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41300"/>
            <a:ext cx="7467600" cy="742950"/>
          </a:xfrm>
        </p:spPr>
        <p:txBody>
          <a:bodyPr/>
          <a:lstStyle/>
          <a:p>
            <a:r>
              <a:rPr lang="en-US" dirty="0" smtClean="0"/>
              <a:t>Path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76350"/>
            <a:ext cx="8534400" cy="333375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Path</a:t>
            </a:r>
            <a:r>
              <a:rPr lang="en-US" dirty="0" smtClean="0"/>
              <a:t> in </a:t>
            </a:r>
            <a:r>
              <a:rPr lang="en-US" dirty="0"/>
              <a:t>the parse tree from the constituent to the predicate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342584"/>
            <a:ext cx="6858000" cy="28009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09750"/>
            <a:ext cx="2759075" cy="50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55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Frequent path features</a:t>
            </a:r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58" y="1316175"/>
            <a:ext cx="7647942" cy="338917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953000" y="4737100"/>
            <a:ext cx="305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From Palmer, </a:t>
            </a:r>
            <a:r>
              <a:rPr lang="en-US" sz="1800" dirty="0" err="1" smtClean="0">
                <a:latin typeface="+mn-lt"/>
              </a:rPr>
              <a:t>Gildea</a:t>
            </a:r>
            <a:r>
              <a:rPr lang="en-US" sz="1800" dirty="0" smtClean="0">
                <a:latin typeface="+mn-lt"/>
              </a:rPr>
              <a:t>, </a:t>
            </a:r>
            <a:r>
              <a:rPr lang="en-US" sz="1800" dirty="0" err="1" smtClean="0">
                <a:latin typeface="+mn-lt"/>
              </a:rPr>
              <a:t>Xue</a:t>
            </a:r>
            <a:r>
              <a:rPr lang="en-US" sz="1800" dirty="0" smtClean="0">
                <a:latin typeface="+mn-lt"/>
              </a:rPr>
              <a:t> 2010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3819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feature vector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“The San Francisco Examiner”, </a:t>
            </a:r>
            <a:endParaRPr lang="en-US" dirty="0"/>
          </a:p>
          <a:p>
            <a:r>
              <a:rPr lang="en-US" dirty="0" smtClean="0"/>
              <a:t>Arg0, [issued</a:t>
            </a:r>
            <a:r>
              <a:rPr lang="en-US" dirty="0"/>
              <a:t>, NP, Examiner, </a:t>
            </a:r>
            <a:r>
              <a:rPr lang="en-US" dirty="0" smtClean="0"/>
              <a:t>NNP, </a:t>
            </a:r>
            <a:r>
              <a:rPr lang="en-US" dirty="0"/>
              <a:t>active, before, </a:t>
            </a:r>
            <a:r>
              <a:rPr lang="en-US" dirty="0" smtClean="0"/>
              <a:t>VP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NP </a:t>
            </a:r>
            <a:r>
              <a:rPr lang="en-US" dirty="0"/>
              <a:t>PP, ORG, The, </a:t>
            </a:r>
            <a:r>
              <a:rPr lang="en-US" dirty="0" smtClean="0"/>
              <a:t>Examiner,                         ]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Other features could be used as well</a:t>
            </a:r>
          </a:p>
          <a:p>
            <a:pPr lvl="1"/>
            <a:r>
              <a:rPr lang="en-US" dirty="0" smtClean="0"/>
              <a:t>sets </a:t>
            </a:r>
            <a:r>
              <a:rPr lang="en-US" dirty="0"/>
              <a:t>of n-grams inside the </a:t>
            </a:r>
            <a:r>
              <a:rPr lang="en-US" dirty="0" smtClean="0"/>
              <a:t>constituent</a:t>
            </a:r>
            <a:endParaRPr lang="en-US" dirty="0"/>
          </a:p>
          <a:p>
            <a:pPr lvl="1"/>
            <a:r>
              <a:rPr lang="en-US" dirty="0"/>
              <a:t>o</a:t>
            </a:r>
            <a:r>
              <a:rPr lang="en-US" dirty="0" smtClean="0"/>
              <a:t>ther path features</a:t>
            </a:r>
          </a:p>
          <a:p>
            <a:pPr lvl="2"/>
            <a:r>
              <a:rPr lang="en-US" dirty="0" smtClean="0"/>
              <a:t>the </a:t>
            </a:r>
            <a:r>
              <a:rPr lang="en-US" dirty="0"/>
              <a:t>upward or downward </a:t>
            </a:r>
            <a:r>
              <a:rPr lang="en-US" dirty="0" smtClean="0"/>
              <a:t>halves</a:t>
            </a:r>
          </a:p>
          <a:p>
            <a:pPr lvl="2"/>
            <a:r>
              <a:rPr lang="en-US" dirty="0" smtClean="0"/>
              <a:t>whether </a:t>
            </a:r>
            <a:r>
              <a:rPr lang="en-US" dirty="0"/>
              <a:t>particular nodes occur in the </a:t>
            </a:r>
            <a:r>
              <a:rPr lang="en-US" dirty="0" smtClean="0"/>
              <a:t>path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266950"/>
            <a:ext cx="1589086" cy="28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3-step version of SRL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Pruning</a:t>
            </a:r>
            <a:r>
              <a:rPr lang="en-US" dirty="0"/>
              <a:t>: </a:t>
            </a:r>
            <a:r>
              <a:rPr lang="en-US" dirty="0" smtClean="0"/>
              <a:t>use </a:t>
            </a:r>
            <a:r>
              <a:rPr lang="en-US" dirty="0"/>
              <a:t>simple heuristics to prune unlikely constituents. 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Identification</a:t>
            </a:r>
            <a:r>
              <a:rPr lang="en-US" dirty="0"/>
              <a:t>: a binary classification of each node as an argument to be </a:t>
            </a:r>
            <a:r>
              <a:rPr lang="en-US" dirty="0" smtClean="0"/>
              <a:t>labeled </a:t>
            </a:r>
            <a:r>
              <a:rPr lang="en-US" dirty="0"/>
              <a:t>or a NONE. 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Classification</a:t>
            </a:r>
            <a:r>
              <a:rPr lang="en-US" dirty="0"/>
              <a:t>: a 1-of-</a:t>
            </a:r>
            <a:r>
              <a:rPr lang="en-US" i="1" dirty="0"/>
              <a:t>N </a:t>
            </a:r>
            <a:r>
              <a:rPr lang="en-US" dirty="0"/>
              <a:t>classification of all the constituents that were labeled as arguments by the previous stage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02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Shallow Semantic Representation: Semantic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352550"/>
            <a:ext cx="7848600" cy="1219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Predicates (bought, sold, purchase) represent an </a:t>
            </a:r>
            <a:r>
              <a:rPr lang="en-US" b="1" dirty="0" smtClean="0"/>
              <a:t>event</a:t>
            </a:r>
          </a:p>
          <a:p>
            <a:pPr marL="0" indent="0">
              <a:buNone/>
            </a:pPr>
            <a:r>
              <a:rPr lang="en-US" b="1" dirty="0"/>
              <a:t>s</a:t>
            </a:r>
            <a:r>
              <a:rPr lang="en-US" b="1" dirty="0" smtClean="0"/>
              <a:t>emantic roles </a:t>
            </a:r>
            <a:r>
              <a:rPr lang="en-US" dirty="0" smtClean="0"/>
              <a:t>express </a:t>
            </a:r>
            <a:r>
              <a:rPr lang="en-US" dirty="0"/>
              <a:t>the abstract role that arguments of a predicate can take in the </a:t>
            </a:r>
            <a:r>
              <a:rPr lang="en-US" dirty="0" smtClean="0"/>
              <a:t>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03300" y="3948668"/>
            <a:ext cx="1044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+mn-lt"/>
              </a:rPr>
              <a:t>buyer</a:t>
            </a:r>
            <a:endParaRPr lang="en-US" sz="2800" b="1" dirty="0">
              <a:latin typeface="+mn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41149" y="3948668"/>
            <a:ext cx="19577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+mn-lt"/>
              </a:rPr>
              <a:t>p</a:t>
            </a:r>
            <a:r>
              <a:rPr lang="en-US" sz="2800" b="1" dirty="0" smtClean="0">
                <a:latin typeface="+mn-lt"/>
              </a:rPr>
              <a:t>roto-agent</a:t>
            </a:r>
            <a:endParaRPr lang="en-US" sz="2800" b="1" dirty="0">
              <a:latin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82452" y="3937456"/>
            <a:ext cx="10242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+mn-lt"/>
              </a:rPr>
              <a:t>agent</a:t>
            </a:r>
            <a:endParaRPr lang="en-US" sz="2800" b="1" dirty="0">
              <a:latin typeface="+mn-lt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914400" y="3638034"/>
            <a:ext cx="7318489" cy="0"/>
          </a:xfrm>
          <a:prstGeom prst="straightConnector1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5400" cap="flat" cmpd="sng" algn="ctr">
            <a:solidFill>
              <a:schemeClr val="tx1"/>
            </a:solidFill>
            <a:prstDash val="solid"/>
            <a:miter lim="800000"/>
            <a:headEnd type="triangle" w="med" len="lg"/>
            <a:tailEnd type="triangle" w="med" len="lg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685800" y="3047107"/>
            <a:ext cx="21468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n-lt"/>
              </a:rPr>
              <a:t>More specific</a:t>
            </a:r>
            <a:endParaRPr lang="en-US" sz="2800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53849" y="3047107"/>
            <a:ext cx="2143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n-lt"/>
              </a:rPr>
              <a:t>More general</a:t>
            </a:r>
            <a:endParaRPr lang="en-US"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930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add Pruning and Identification steps?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 is looking at one predicate at a time</a:t>
            </a:r>
          </a:p>
          <a:p>
            <a:r>
              <a:rPr lang="en-US" dirty="0" smtClean="0"/>
              <a:t>Very few of the nodes in the tree could possible be arguments of that one predicate</a:t>
            </a:r>
          </a:p>
          <a:p>
            <a:r>
              <a:rPr lang="en-US" dirty="0" smtClean="0"/>
              <a:t>Imbalance between </a:t>
            </a:r>
          </a:p>
          <a:p>
            <a:pPr lvl="1"/>
            <a:r>
              <a:rPr lang="en-US" dirty="0" smtClean="0"/>
              <a:t>positive samples (constituents that are arguments of predicate)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egative samples (constituents that are not arguments of predicate)</a:t>
            </a:r>
          </a:p>
          <a:p>
            <a:r>
              <a:rPr lang="en-US" dirty="0" smtClean="0"/>
              <a:t>Imbalanced data can be hard for many classifiers</a:t>
            </a:r>
          </a:p>
          <a:p>
            <a:r>
              <a:rPr lang="en-US" dirty="0" smtClean="0"/>
              <a:t>So we prune the </a:t>
            </a:r>
            <a:r>
              <a:rPr lang="en-US" b="1" dirty="0" smtClean="0"/>
              <a:t>very</a:t>
            </a:r>
            <a:r>
              <a:rPr lang="en-US" dirty="0" smtClean="0"/>
              <a:t> unlikely constituents first, and then use a classifier to get rid of the rest.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6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Pruning heuristics – </a:t>
            </a:r>
            <a:r>
              <a:rPr lang="en-US" dirty="0" err="1" smtClean="0"/>
              <a:t>Xue</a:t>
            </a:r>
            <a:r>
              <a:rPr lang="en-US" dirty="0" smtClean="0"/>
              <a:t> and Palmer (2004)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sisters of the predicate, then aunts, then great-aunts,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But ignoring anything in a coordination structure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316468"/>
            <a:ext cx="7820608" cy="276353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7543800" y="3714750"/>
            <a:ext cx="533400" cy="457200"/>
          </a:xfrm>
          <a:prstGeom prst="rect">
            <a:avLst/>
          </a:prstGeom>
          <a:noFill/>
          <a:ln w="25400" cap="flat" cmpd="sng" algn="ctr">
            <a:solidFill>
              <a:srgbClr val="92D05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181600" y="3257550"/>
            <a:ext cx="533400" cy="457200"/>
          </a:xfrm>
          <a:prstGeom prst="rect">
            <a:avLst/>
          </a:prstGeom>
          <a:noFill/>
          <a:ln w="25400" cap="flat" cmpd="sng" algn="ctr">
            <a:solidFill>
              <a:srgbClr val="92D05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047292" y="2800350"/>
            <a:ext cx="533400" cy="457200"/>
          </a:xfrm>
          <a:prstGeom prst="rect">
            <a:avLst/>
          </a:prstGeom>
          <a:noFill/>
          <a:ln w="25400" cap="flat" cmpd="sng" algn="ctr">
            <a:solidFill>
              <a:srgbClr val="92D050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867400" y="4305300"/>
            <a:ext cx="685800" cy="381000"/>
          </a:xfrm>
          <a:prstGeom prst="rect">
            <a:avLst/>
          </a:prstGeom>
          <a:noFill/>
          <a:ln w="25400" cap="flat" cmpd="sng" algn="ctr">
            <a:solidFill>
              <a:srgbClr val="C0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9743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8" grpId="1" animBg="1"/>
      <p:bldP spid="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common final stage: joint inference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algorithm so far classifies everything </a:t>
            </a:r>
            <a:r>
              <a:rPr lang="en-US" b="1" dirty="0" smtClean="0"/>
              <a:t>locally – </a:t>
            </a:r>
            <a:r>
              <a:rPr lang="en-US" dirty="0" smtClean="0"/>
              <a:t>each decision about a constituent is made independently of all others</a:t>
            </a:r>
          </a:p>
          <a:p>
            <a:r>
              <a:rPr lang="en-US" dirty="0" smtClean="0"/>
              <a:t>But this can’t be right: Lots of </a:t>
            </a:r>
            <a:r>
              <a:rPr lang="en-US" b="1" dirty="0" smtClean="0"/>
              <a:t>global </a:t>
            </a:r>
            <a:r>
              <a:rPr lang="en-US" dirty="0" smtClean="0"/>
              <a:t>or</a:t>
            </a:r>
            <a:r>
              <a:rPr lang="en-US" b="1" dirty="0" smtClean="0"/>
              <a:t> joint</a:t>
            </a:r>
            <a:r>
              <a:rPr lang="en-US" dirty="0" smtClean="0"/>
              <a:t> interactions </a:t>
            </a:r>
            <a:r>
              <a:rPr lang="en-US" dirty="0"/>
              <a:t>between </a:t>
            </a:r>
            <a:r>
              <a:rPr lang="en-US" dirty="0" smtClean="0"/>
              <a:t>arguments</a:t>
            </a:r>
          </a:p>
          <a:p>
            <a:pPr lvl="1"/>
            <a:r>
              <a:rPr lang="en-US" dirty="0" smtClean="0"/>
              <a:t>Constituents </a:t>
            </a:r>
            <a:r>
              <a:rPr lang="en-US" dirty="0"/>
              <a:t>in </a:t>
            </a:r>
            <a:r>
              <a:rPr lang="en-US" dirty="0" err="1"/>
              <a:t>FrameNet</a:t>
            </a:r>
            <a:r>
              <a:rPr lang="en-US" dirty="0"/>
              <a:t> and </a:t>
            </a:r>
            <a:r>
              <a:rPr lang="en-US" dirty="0" err="1"/>
              <a:t>PropBank</a:t>
            </a:r>
            <a:r>
              <a:rPr lang="en-US" dirty="0"/>
              <a:t> </a:t>
            </a:r>
            <a:r>
              <a:rPr lang="en-US" dirty="0" smtClean="0"/>
              <a:t>must be </a:t>
            </a:r>
            <a:r>
              <a:rPr lang="en-US" dirty="0"/>
              <a:t>non-overlapping. </a:t>
            </a:r>
            <a:endParaRPr lang="en-US" dirty="0" smtClean="0"/>
          </a:p>
          <a:p>
            <a:pPr lvl="2"/>
            <a:r>
              <a:rPr lang="en-US" dirty="0" smtClean="0"/>
              <a:t>A local system may </a:t>
            </a:r>
            <a:r>
              <a:rPr lang="en-US" dirty="0"/>
              <a:t>incorrectly label two overlapping </a:t>
            </a:r>
            <a:r>
              <a:rPr lang="en-US" dirty="0" smtClean="0"/>
              <a:t>constituents </a:t>
            </a:r>
            <a:r>
              <a:rPr lang="en-US" dirty="0"/>
              <a:t>as arguments </a:t>
            </a:r>
            <a:endParaRPr lang="en-US" dirty="0" smtClean="0"/>
          </a:p>
          <a:p>
            <a:pPr lvl="2"/>
            <a:r>
              <a:rPr lang="en-US" dirty="0" err="1"/>
              <a:t>PropBank</a:t>
            </a:r>
            <a:r>
              <a:rPr lang="en-US" dirty="0"/>
              <a:t> does not allow multiple identical </a:t>
            </a:r>
            <a:r>
              <a:rPr lang="en-US" dirty="0" smtClean="0"/>
              <a:t>arguments</a:t>
            </a:r>
          </a:p>
          <a:p>
            <a:pPr lvl="3"/>
            <a:r>
              <a:rPr lang="en-US" dirty="0" smtClean="0"/>
              <a:t>labeling </a:t>
            </a:r>
            <a:r>
              <a:rPr lang="en-US" dirty="0"/>
              <a:t>one constituent </a:t>
            </a:r>
            <a:r>
              <a:rPr lang="en-US" dirty="0" smtClean="0"/>
              <a:t>ARG0 </a:t>
            </a:r>
          </a:p>
          <a:p>
            <a:pPr lvl="3"/>
            <a:r>
              <a:rPr lang="en-US" dirty="0" smtClean="0"/>
              <a:t>Thus should increase </a:t>
            </a:r>
            <a:r>
              <a:rPr lang="en-US" dirty="0"/>
              <a:t>the probability of another </a:t>
            </a:r>
            <a:r>
              <a:rPr lang="en-US" dirty="0" smtClean="0"/>
              <a:t>being ARG1 </a:t>
            </a:r>
            <a:endParaRPr lang="en-US" dirty="0"/>
          </a:p>
          <a:p>
            <a:pPr lvl="2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10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do joint inference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err="1" smtClean="0"/>
              <a:t>Reranking</a:t>
            </a:r>
            <a:endParaRPr lang="en-US" sz="3200" dirty="0" smtClean="0"/>
          </a:p>
          <a:p>
            <a:pPr lvl="1"/>
            <a:r>
              <a:rPr lang="en-US" sz="2800" dirty="0" smtClean="0"/>
              <a:t>The first stage SRL system produces multiple possible labels for each constituent</a:t>
            </a:r>
          </a:p>
          <a:p>
            <a:pPr lvl="1"/>
            <a:r>
              <a:rPr lang="en-US" sz="2800" dirty="0" smtClean="0"/>
              <a:t>The second stage classifier the best </a:t>
            </a:r>
            <a:r>
              <a:rPr lang="en-US" sz="2800" b="1" dirty="0" smtClean="0"/>
              <a:t>global</a:t>
            </a:r>
            <a:r>
              <a:rPr lang="en-US" sz="2800" dirty="0" smtClean="0"/>
              <a:t> label for all constituents</a:t>
            </a:r>
          </a:p>
          <a:p>
            <a:pPr lvl="1"/>
            <a:r>
              <a:rPr lang="en-US" sz="2800" dirty="0" smtClean="0"/>
              <a:t>Often a classifier that takes all the inputs along with other features (sequences of labels)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68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33400"/>
          </a:xfrm>
        </p:spPr>
        <p:txBody>
          <a:bodyPr/>
          <a:lstStyle/>
          <a:p>
            <a:r>
              <a:rPr lang="en-US" dirty="0" smtClean="0"/>
              <a:t>More complications: </a:t>
            </a:r>
            <a:r>
              <a:rPr lang="en-US" dirty="0" err="1" smtClean="0"/>
              <a:t>FrameNet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317" y="1007208"/>
            <a:ext cx="8534400" cy="333375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need an extra step to find the frame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" b="48335"/>
          <a:stretch/>
        </p:blipFill>
        <p:spPr bwMode="auto">
          <a:xfrm>
            <a:off x="292100" y="1443990"/>
            <a:ext cx="8736291" cy="128016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01" b="-2874"/>
          <a:stretch/>
        </p:blipFill>
        <p:spPr bwMode="auto">
          <a:xfrm>
            <a:off x="292100" y="3440430"/>
            <a:ext cx="8736291" cy="11887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2100" y="1733550"/>
            <a:ext cx="8736291" cy="2514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325878" y="2672765"/>
            <a:ext cx="563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>
                <a:latin typeface="+mn-lt"/>
              </a:rPr>
              <a:t>Predicatevector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 smtClean="0">
                <a:latin typeface="+mn-lt"/>
                <a:sym typeface="Wingdings"/>
              </a:rPr>
              <a:t> </a:t>
            </a:r>
            <a:r>
              <a:rPr lang="en-US" sz="1800" dirty="0" err="1" smtClean="0">
                <a:latin typeface="+mn-lt"/>
                <a:sym typeface="Wingdings"/>
              </a:rPr>
              <a:t>ExtractFrameFeatures</a:t>
            </a:r>
            <a:r>
              <a:rPr lang="en-US" sz="1800" dirty="0" smtClean="0">
                <a:latin typeface="+mn-lt"/>
                <a:sym typeface="Wingdings"/>
              </a:rPr>
              <a:t>(</a:t>
            </a:r>
            <a:r>
              <a:rPr lang="en-US" sz="1800" dirty="0" err="1" smtClean="0">
                <a:latin typeface="+mn-lt"/>
                <a:sym typeface="Wingdings"/>
              </a:rPr>
              <a:t>predicate,parse</a:t>
            </a:r>
            <a:r>
              <a:rPr lang="en-US" sz="1800" dirty="0" smtClean="0">
                <a:latin typeface="+mn-lt"/>
                <a:sym typeface="Wingdings"/>
              </a:rPr>
              <a:t>)</a:t>
            </a:r>
          </a:p>
          <a:p>
            <a:r>
              <a:rPr lang="en-US" sz="1800" dirty="0" smtClean="0">
                <a:latin typeface="+mn-lt"/>
              </a:rPr>
              <a:t>Frame </a:t>
            </a:r>
            <a:r>
              <a:rPr lang="en-US" sz="1800" dirty="0" smtClean="0">
                <a:latin typeface="+mn-lt"/>
                <a:sym typeface="Wingdings"/>
              </a:rPr>
              <a:t> </a:t>
            </a:r>
            <a:r>
              <a:rPr lang="en-US" sz="1800" dirty="0" err="1" smtClean="0">
                <a:latin typeface="+mn-lt"/>
              </a:rPr>
              <a:t>ClassifyFrame</a:t>
            </a:r>
            <a:r>
              <a:rPr lang="en-US" sz="1800" dirty="0" smtClean="0">
                <a:latin typeface="+mn-lt"/>
              </a:rPr>
              <a:t>(</a:t>
            </a:r>
            <a:r>
              <a:rPr lang="en-US" sz="1800" dirty="0" err="1" smtClean="0">
                <a:latin typeface="+mn-lt"/>
              </a:rPr>
              <a:t>predicate,predicatevector</a:t>
            </a:r>
            <a:r>
              <a:rPr lang="en-US" sz="1800" dirty="0" smtClean="0">
                <a:latin typeface="+mn-lt"/>
              </a:rPr>
              <a:t>)</a:t>
            </a:r>
            <a:endParaRPr lang="en-US" sz="1800" dirty="0"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18200" y="3877716"/>
            <a:ext cx="957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smtClean="0">
                <a:latin typeface="+mn-lt"/>
              </a:rPr>
              <a:t>, Frame)</a:t>
            </a:r>
            <a:endParaRPr lang="en-US" sz="1800" dirty="0">
              <a:latin typeface="+mn-lt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943600" y="3943350"/>
            <a:ext cx="76200" cy="2667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418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for Frame Identification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51" y="1809750"/>
            <a:ext cx="6759549" cy="21336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137731" y="1123950"/>
            <a:ext cx="1650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smtClean="0">
                <a:latin typeface="+mn-lt"/>
              </a:rPr>
              <a:t>Das et al (2014)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313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just English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24593"/>
            <a:ext cx="7823200" cy="381890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0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just verbs: </a:t>
            </a:r>
            <a:r>
              <a:rPr lang="en-US" dirty="0" err="1" smtClean="0"/>
              <a:t>NomBank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751" y="1011705"/>
            <a:ext cx="5670550" cy="395142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822753" y="1130300"/>
            <a:ext cx="1917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+mn-lt"/>
              </a:rPr>
              <a:t>Meyers et al. 2004</a:t>
            </a:r>
            <a:endParaRPr lang="en-US" sz="1800" dirty="0">
              <a:latin typeface="+mn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62400" y="4863584"/>
            <a:ext cx="3085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smtClean="0">
                <a:latin typeface="+mn-lt"/>
              </a:rPr>
              <a:t>Figure from Jiang </a:t>
            </a:r>
            <a:r>
              <a:rPr lang="en-US" sz="1800" dirty="0" smtClean="0">
                <a:latin typeface="+mn-lt"/>
              </a:rPr>
              <a:t>and Ng 2006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3036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Issues for nouns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Features:</a:t>
            </a:r>
          </a:p>
          <a:p>
            <a:pPr lvl="1"/>
            <a:r>
              <a:rPr lang="en-US" dirty="0" smtClean="0"/>
              <a:t>Nominalization lexicon (employment</a:t>
            </a:r>
            <a:r>
              <a:rPr lang="en-US" dirty="0" smtClean="0">
                <a:sym typeface="Wingdings"/>
              </a:rPr>
              <a:t> employ)</a:t>
            </a:r>
          </a:p>
          <a:p>
            <a:pPr lvl="1"/>
            <a:r>
              <a:rPr lang="en-US" dirty="0" smtClean="0">
                <a:sym typeface="Wingdings"/>
              </a:rPr>
              <a:t>Morphological stem</a:t>
            </a:r>
          </a:p>
          <a:p>
            <a:pPr lvl="2"/>
            <a:r>
              <a:rPr lang="en-US" dirty="0" smtClean="0">
                <a:sym typeface="Wingdings"/>
              </a:rPr>
              <a:t>Healthcare, Medicate  care</a:t>
            </a:r>
          </a:p>
          <a:p>
            <a:r>
              <a:rPr lang="en-US" dirty="0" smtClean="0">
                <a:sym typeface="Wingdings"/>
              </a:rPr>
              <a:t>Different positions</a:t>
            </a:r>
          </a:p>
          <a:p>
            <a:pPr lvl="1"/>
            <a:r>
              <a:rPr lang="en-US" dirty="0" smtClean="0">
                <a:sym typeface="Wingdings"/>
              </a:rPr>
              <a:t>Most arguments of nominal predicates occur inside the NP</a:t>
            </a:r>
          </a:p>
          <a:p>
            <a:pPr lvl="1"/>
            <a:r>
              <a:rPr lang="en-US" dirty="0" smtClean="0">
                <a:sym typeface="Wingdings"/>
              </a:rPr>
              <a:t>Others are introduced by support verbs</a:t>
            </a:r>
          </a:p>
          <a:p>
            <a:pPr lvl="1"/>
            <a:r>
              <a:rPr lang="en-US" dirty="0" smtClean="0">
                <a:sym typeface="Wingdings"/>
              </a:rPr>
              <a:t>Especially light verbs  “X made an argument”, “Y took a nap”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Semantic Role Labeling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733800" y="2876550"/>
            <a:ext cx="54102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Conclusion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70325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3962400" y="133350"/>
            <a:ext cx="4800600" cy="1905000"/>
          </a:xfrm>
        </p:spPr>
        <p:txBody>
          <a:bodyPr/>
          <a:lstStyle/>
          <a:p>
            <a:r>
              <a:rPr lang="en-US" sz="4000" dirty="0" smtClean="0">
                <a:latin typeface="Calibri (Headings)"/>
                <a:cs typeface="Calibri (Headings)"/>
              </a:rPr>
              <a:t>Semantic Role Labeling</a:t>
            </a:r>
            <a:endParaRPr lang="en-US" sz="4000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733800" y="2876550"/>
            <a:ext cx="5410200" cy="16764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 dirty="0" smtClean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Semantic Roles</a:t>
            </a:r>
            <a:endParaRPr lang="en-US" sz="36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46156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Role Labeling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00150"/>
            <a:ext cx="8534400" cy="3333750"/>
          </a:xfrm>
        </p:spPr>
        <p:txBody>
          <a:bodyPr/>
          <a:lstStyle/>
          <a:p>
            <a:r>
              <a:rPr lang="en-US" dirty="0" smtClean="0"/>
              <a:t>A level of shallow semantics for representing events and their participants</a:t>
            </a:r>
          </a:p>
          <a:p>
            <a:pPr lvl="1"/>
            <a:r>
              <a:rPr lang="en-US" dirty="0" smtClean="0"/>
              <a:t>Intermediate between parses and full semantics</a:t>
            </a:r>
          </a:p>
          <a:p>
            <a:r>
              <a:rPr lang="en-US" dirty="0" smtClean="0"/>
              <a:t>Two common architectures, for various languages</a:t>
            </a:r>
          </a:p>
          <a:p>
            <a:pPr lvl="1"/>
            <a:r>
              <a:rPr lang="en-US" dirty="0" err="1" smtClean="0"/>
              <a:t>FrameNet</a:t>
            </a:r>
            <a:r>
              <a:rPr lang="en-US" dirty="0" smtClean="0"/>
              <a:t>: frame-specific roles</a:t>
            </a:r>
          </a:p>
          <a:p>
            <a:pPr lvl="1"/>
            <a:r>
              <a:rPr lang="en-US" dirty="0" err="1" smtClean="0"/>
              <a:t>PropBank</a:t>
            </a:r>
            <a:r>
              <a:rPr lang="en-US" dirty="0" smtClean="0"/>
              <a:t>: Proto-roles</a:t>
            </a:r>
          </a:p>
          <a:p>
            <a:r>
              <a:rPr lang="en-US" dirty="0" smtClean="0"/>
              <a:t>Current systems extract by </a:t>
            </a:r>
          </a:p>
          <a:p>
            <a:pPr lvl="1"/>
            <a:r>
              <a:rPr lang="en-US" dirty="0" smtClean="0"/>
              <a:t>parsing sentence</a:t>
            </a:r>
          </a:p>
          <a:p>
            <a:pPr lvl="1"/>
            <a:r>
              <a:rPr lang="en-US" dirty="0" smtClean="0"/>
              <a:t>Finding predicates in the sentence</a:t>
            </a:r>
          </a:p>
          <a:p>
            <a:pPr lvl="2"/>
            <a:r>
              <a:rPr lang="en-US" dirty="0" smtClean="0"/>
              <a:t>For each one, classify each parse tree constituent</a:t>
            </a:r>
          </a:p>
          <a:p>
            <a:pPr lvl="2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30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to semantic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52550"/>
            <a:ext cx="7924800" cy="35052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Neo-</a:t>
            </a:r>
            <a:r>
              <a:rPr lang="en-US" dirty="0" err="1" smtClean="0"/>
              <a:t>Davidsonian</a:t>
            </a:r>
            <a:r>
              <a:rPr lang="en-US" dirty="0" smtClean="0"/>
              <a:t> event representation:</a:t>
            </a:r>
          </a:p>
          <a:p>
            <a:pPr marL="0" indent="0">
              <a:buNone/>
            </a:pPr>
            <a:endParaRPr lang="en-US" dirty="0"/>
          </a:p>
          <a:p>
            <a:pPr marL="342900" lvl="1" indent="0">
              <a:buNone/>
            </a:pPr>
            <a:r>
              <a:rPr lang="en-US" sz="2400" dirty="0">
                <a:solidFill>
                  <a:srgbClr val="0635FF"/>
                </a:solidFill>
              </a:rPr>
              <a:t>Sasha broke the window</a:t>
            </a:r>
          </a:p>
          <a:p>
            <a:pPr marL="342900" lvl="1" indent="0">
              <a:buNone/>
            </a:pPr>
            <a:r>
              <a:rPr lang="en-US" sz="2400" dirty="0">
                <a:solidFill>
                  <a:srgbClr val="0635FF"/>
                </a:solidFill>
              </a:rPr>
              <a:t>Pat opened the door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Subjects of break and open: </a:t>
            </a:r>
            <a:r>
              <a:rPr lang="en-US" b="1" dirty="0" smtClean="0"/>
              <a:t>Breaker</a:t>
            </a:r>
            <a:r>
              <a:rPr lang="en-US" dirty="0" smtClean="0"/>
              <a:t> and </a:t>
            </a:r>
            <a:r>
              <a:rPr lang="en-US" b="1" dirty="0" smtClean="0"/>
              <a:t>Opener</a:t>
            </a:r>
          </a:p>
          <a:p>
            <a:pPr marL="0" indent="0">
              <a:buNone/>
            </a:pPr>
            <a:r>
              <a:rPr lang="en-US" b="1" dirty="0" smtClean="0"/>
              <a:t>Deep roles </a:t>
            </a:r>
            <a:r>
              <a:rPr lang="en-US" dirty="0" smtClean="0"/>
              <a:t>specific to each event (breaking, opening)</a:t>
            </a:r>
          </a:p>
          <a:p>
            <a:pPr marL="0" indent="0">
              <a:buNone/>
            </a:pPr>
            <a:r>
              <a:rPr lang="en-US" dirty="0" smtClean="0"/>
              <a:t>Hard to reason about them for NLU applications like QA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04800" y="4705350"/>
            <a:ext cx="304800" cy="3429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400" y="2190750"/>
            <a:ext cx="3907790" cy="118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61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Breaker</a:t>
            </a:r>
            <a:r>
              <a:rPr lang="en-US" dirty="0" smtClean="0"/>
              <a:t> and </a:t>
            </a:r>
            <a:r>
              <a:rPr lang="en-US" b="1" dirty="0" smtClean="0"/>
              <a:t>Opener</a:t>
            </a:r>
            <a:r>
              <a:rPr lang="en-US" dirty="0" smtClean="0"/>
              <a:t> have something in common!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olitional actors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ften animate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irect </a:t>
            </a:r>
            <a:r>
              <a:rPr lang="en-US" dirty="0"/>
              <a:t>causal responsibility for their </a:t>
            </a:r>
            <a:r>
              <a:rPr lang="en-US" dirty="0" smtClean="0"/>
              <a:t>events</a:t>
            </a:r>
          </a:p>
          <a:p>
            <a:r>
              <a:rPr lang="en-US" dirty="0"/>
              <a:t>Thematic roles are a way to capture this semantic commonality between </a:t>
            </a:r>
            <a:r>
              <a:rPr lang="en-US" i="1" dirty="0" smtClean="0"/>
              <a:t>Breakers </a:t>
            </a:r>
            <a:r>
              <a:rPr lang="en-US" dirty="0" smtClean="0"/>
              <a:t>and </a:t>
            </a:r>
            <a:r>
              <a:rPr lang="en-US" i="1" dirty="0"/>
              <a:t>Eaters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They are both </a:t>
            </a:r>
            <a:r>
              <a:rPr lang="en-US" cap="small" dirty="0" smtClean="0"/>
              <a:t>agents. </a:t>
            </a:r>
          </a:p>
          <a:p>
            <a:r>
              <a:rPr lang="en-US" dirty="0" smtClean="0"/>
              <a:t>The </a:t>
            </a:r>
            <a:r>
              <a:rPr lang="en-US" i="1" dirty="0" err="1" smtClean="0"/>
              <a:t>BrokenThing</a:t>
            </a:r>
            <a:r>
              <a:rPr lang="en-US" i="1" dirty="0" smtClean="0"/>
              <a:t> </a:t>
            </a:r>
            <a:r>
              <a:rPr lang="en-US" dirty="0"/>
              <a:t>and </a:t>
            </a:r>
            <a:r>
              <a:rPr lang="en-US" i="1" dirty="0" err="1"/>
              <a:t>OpenedThing</a:t>
            </a:r>
            <a:r>
              <a:rPr lang="en-US" dirty="0"/>
              <a:t>, are </a:t>
            </a:r>
            <a:r>
              <a:rPr lang="en-US" cap="small" dirty="0" smtClean="0"/>
              <a:t>themes.</a:t>
            </a:r>
            <a:endParaRPr lang="en-US" dirty="0" smtClean="0"/>
          </a:p>
          <a:p>
            <a:pPr lvl="1"/>
            <a:r>
              <a:rPr lang="en-US" dirty="0" smtClean="0"/>
              <a:t>prototypically </a:t>
            </a:r>
            <a:r>
              <a:rPr lang="en-US" dirty="0"/>
              <a:t>inanimate objects </a:t>
            </a:r>
            <a:r>
              <a:rPr lang="en-US" dirty="0" smtClean="0"/>
              <a:t>affected </a:t>
            </a:r>
            <a:r>
              <a:rPr lang="en-US" dirty="0"/>
              <a:t>in some way by the </a:t>
            </a:r>
            <a:r>
              <a:rPr lang="en-US" dirty="0" smtClean="0"/>
              <a:t>action</a:t>
            </a:r>
            <a:endParaRPr lang="en-US" cap="small" dirty="0" smtClean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042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300" y="215256"/>
            <a:ext cx="7467600" cy="742950"/>
          </a:xfrm>
        </p:spPr>
        <p:txBody>
          <a:bodyPr/>
          <a:lstStyle/>
          <a:p>
            <a:r>
              <a:rPr lang="en-US" dirty="0" smtClean="0"/>
              <a:t>Thematic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03350"/>
            <a:ext cx="8534400" cy="3333750"/>
          </a:xfrm>
        </p:spPr>
        <p:txBody>
          <a:bodyPr/>
          <a:lstStyle/>
          <a:p>
            <a:r>
              <a:rPr lang="en-US" dirty="0" smtClean="0"/>
              <a:t>One of </a:t>
            </a:r>
            <a:r>
              <a:rPr lang="en-US" dirty="0"/>
              <a:t>the oldest linguistic </a:t>
            </a:r>
            <a:r>
              <a:rPr lang="en-US" dirty="0" smtClean="0"/>
              <a:t>models</a:t>
            </a:r>
          </a:p>
          <a:p>
            <a:pPr lvl="1"/>
            <a:r>
              <a:rPr lang="en-US" dirty="0" smtClean="0"/>
              <a:t>Indian </a:t>
            </a:r>
            <a:r>
              <a:rPr lang="en-US" dirty="0"/>
              <a:t>grammarian Panini </a:t>
            </a:r>
            <a:r>
              <a:rPr lang="en-US" dirty="0" smtClean="0"/>
              <a:t>between </a:t>
            </a:r>
            <a:r>
              <a:rPr lang="en-US" dirty="0"/>
              <a:t>the 7th and 4th centuries BCE </a:t>
            </a:r>
            <a:endParaRPr lang="en-US" dirty="0" smtClean="0"/>
          </a:p>
          <a:p>
            <a:r>
              <a:rPr lang="en-US" dirty="0" smtClean="0"/>
              <a:t>Modern formulation from Fillmore (1966,1968), Gruber (1965)</a:t>
            </a:r>
          </a:p>
          <a:p>
            <a:pPr lvl="1"/>
            <a:r>
              <a:rPr lang="en-US" dirty="0" smtClean="0"/>
              <a:t>Fillmore influenced by Lucien </a:t>
            </a:r>
            <a:r>
              <a:rPr lang="en-US" dirty="0" err="1" smtClean="0"/>
              <a:t>Tesnière’s</a:t>
            </a:r>
            <a:r>
              <a:rPr lang="en-US" dirty="0" smtClean="0"/>
              <a:t> </a:t>
            </a:r>
            <a:r>
              <a:rPr lang="en-US" dirty="0"/>
              <a:t>(1959) </a:t>
            </a:r>
            <a:r>
              <a:rPr lang="en-US" i="1" dirty="0" err="1" smtClean="0"/>
              <a:t>Éléments</a:t>
            </a:r>
            <a:r>
              <a:rPr lang="en-US" i="1" dirty="0" smtClean="0"/>
              <a:t> </a:t>
            </a:r>
            <a:r>
              <a:rPr lang="en-US" i="1" dirty="0"/>
              <a:t>de </a:t>
            </a:r>
            <a:r>
              <a:rPr lang="en-US" i="1" dirty="0" err="1"/>
              <a:t>Syntaxe</a:t>
            </a:r>
            <a:r>
              <a:rPr lang="en-US" i="1" dirty="0"/>
              <a:t> </a:t>
            </a:r>
            <a:r>
              <a:rPr lang="en-US" i="1" dirty="0" err="1" smtClean="0"/>
              <a:t>Structurale</a:t>
            </a:r>
            <a:r>
              <a:rPr lang="en-US" i="1" dirty="0" smtClean="0"/>
              <a:t>, </a:t>
            </a:r>
            <a:r>
              <a:rPr lang="en-US" dirty="0" smtClean="0"/>
              <a:t>the book that introduced dependency grammar</a:t>
            </a:r>
          </a:p>
          <a:p>
            <a:pPr lvl="1"/>
            <a:r>
              <a:rPr lang="en-US" dirty="0" smtClean="0"/>
              <a:t>Fillmore </a:t>
            </a:r>
            <a:r>
              <a:rPr lang="en-US" dirty="0"/>
              <a:t>first referred to </a:t>
            </a:r>
            <a:r>
              <a:rPr lang="en-US" dirty="0" smtClean="0"/>
              <a:t>roles </a:t>
            </a:r>
            <a:r>
              <a:rPr lang="en-US" dirty="0"/>
              <a:t>as </a:t>
            </a:r>
            <a:r>
              <a:rPr lang="en-US" i="1" dirty="0" err="1"/>
              <a:t>actants</a:t>
            </a:r>
            <a:r>
              <a:rPr lang="en-US" i="1" dirty="0"/>
              <a:t> </a:t>
            </a:r>
            <a:r>
              <a:rPr lang="en-US" dirty="0"/>
              <a:t>(Fillmore, 1966) but </a:t>
            </a:r>
            <a:r>
              <a:rPr lang="en-US" dirty="0" smtClean="0"/>
              <a:t>switched </a:t>
            </a:r>
            <a:r>
              <a:rPr lang="en-US" dirty="0"/>
              <a:t>to the term </a:t>
            </a:r>
            <a:r>
              <a:rPr lang="en-US" i="1" dirty="0" smtClean="0"/>
              <a:t>case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50385"/>
      </p:ext>
    </p:extLst>
  </p:cSld>
  <p:clrMapOvr>
    <a:masterClrMapping/>
  </p:clrMapOvr>
</p:sld>
</file>

<file path=ppt/theme/theme1.xml><?xml version="1.0" encoding="utf-8"?>
<a:theme xmlns:a="http://schemas.openxmlformats.org/drawingml/2006/main" name="NLP-jurafsky">
  <a:themeElements>
    <a:clrScheme name="NLP Class">
      <a:dk1>
        <a:sysClr val="windowText" lastClr="000000"/>
      </a:dk1>
      <a:lt1>
        <a:sysClr val="window" lastClr="FFFFFF"/>
      </a:lt1>
      <a:dk2>
        <a:srgbClr val="605435"/>
      </a:dk2>
      <a:lt2>
        <a:srgbClr val="E7D19A"/>
      </a:lt2>
      <a:accent1>
        <a:srgbClr val="A4001D"/>
      </a:accent1>
      <a:accent2>
        <a:srgbClr val="2584BB"/>
      </a:accent2>
      <a:accent3>
        <a:srgbClr val="BB57BE"/>
      </a:accent3>
      <a:accent4>
        <a:srgbClr val="177245"/>
      </a:accent4>
      <a:accent5>
        <a:srgbClr val="35ACA2"/>
      </a:accent5>
      <a:accent6>
        <a:srgbClr val="FF8700"/>
      </a:accent6>
      <a:hlink>
        <a:srgbClr val="EF8E1C"/>
      </a:hlink>
      <a:folHlink>
        <a:srgbClr val="FEC60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40000"/>
            <a:lumOff val="60000"/>
          </a:schemeClr>
        </a:solidFill>
        <a:ln w="9525" cap="flat" cmpd="sng" algn="ctr">
          <a:noFill/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0021"/>
            </a:gs>
            <a:gs pos="100000">
              <a:schemeClr val="tx1"/>
            </a:gs>
          </a:gsLst>
          <a:lin ang="0" scaled="1"/>
        </a:gra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sz="1800" dirty="0">
            <a:latin typeface="+mn-lt"/>
          </a:defRPr>
        </a:defPPr>
      </a:lstStyle>
    </a:txDef>
  </a:objectDefaults>
  <a:extraClrSchemeLst>
    <a:extraClrScheme>
      <a:clrScheme name="nlp-lucida-schem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NLP-jurafsky.potx</Template>
  <TotalTime>25251</TotalTime>
  <Words>1959</Words>
  <Application>Microsoft Macintosh PowerPoint</Application>
  <PresentationFormat>On-screen Show (16:9)</PresentationFormat>
  <Paragraphs>354</Paragraphs>
  <Slides>60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0" baseType="lpstr">
      <vt:lpstr>Calibri</vt:lpstr>
      <vt:lpstr>Calibri (Headings)</vt:lpstr>
      <vt:lpstr>Lucida Sans</vt:lpstr>
      <vt:lpstr>ＭＳ Ｐゴシック</vt:lpstr>
      <vt:lpstr>Tahoma</vt:lpstr>
      <vt:lpstr>Times</vt:lpstr>
      <vt:lpstr>Times New Roman</vt:lpstr>
      <vt:lpstr>Wingdings</vt:lpstr>
      <vt:lpstr>Arial</vt:lpstr>
      <vt:lpstr>NLP-jurafsky</vt:lpstr>
      <vt:lpstr>Semantic Role Labeling</vt:lpstr>
      <vt:lpstr>Semantic Role Labeling</vt:lpstr>
      <vt:lpstr>Semantic Role Labeling</vt:lpstr>
      <vt:lpstr>Can we figure out that these have the same meaning?</vt:lpstr>
      <vt:lpstr>A Shallow Semantic Representation: Semantic Roles</vt:lpstr>
      <vt:lpstr>Semantic Role Labeling</vt:lpstr>
      <vt:lpstr>Getting to semantic roles</vt:lpstr>
      <vt:lpstr>Thematic roles</vt:lpstr>
      <vt:lpstr>Thematic roles</vt:lpstr>
      <vt:lpstr>Thematic roles</vt:lpstr>
      <vt:lpstr>Thematic grid, case frame, θ-grid</vt:lpstr>
      <vt:lpstr>Diathesis alternations (or verb alternation)</vt:lpstr>
      <vt:lpstr>Problems with Thematic Roles</vt:lpstr>
      <vt:lpstr>Alternatives to thematic roles</vt:lpstr>
      <vt:lpstr>Semantic Role Labeling</vt:lpstr>
      <vt:lpstr>PropBank</vt:lpstr>
      <vt:lpstr>PropBank Roles</vt:lpstr>
      <vt:lpstr>PropBank Roles</vt:lpstr>
      <vt:lpstr>PropBank Frame Files</vt:lpstr>
      <vt:lpstr>Advantage of a ProbBank Labeling</vt:lpstr>
      <vt:lpstr>Modifiers or adjuncts of the predicate: Arg-M</vt:lpstr>
      <vt:lpstr>PropBanking a Sentence</vt:lpstr>
      <vt:lpstr>The same parse tree PropBanked</vt:lpstr>
      <vt:lpstr>Annotated PropBank Data</vt:lpstr>
      <vt:lpstr>Plus nouns and light verbs</vt:lpstr>
      <vt:lpstr>Semantic Role Labeling</vt:lpstr>
      <vt:lpstr>Capturing descriptions of the same event by different nouns/verbs</vt:lpstr>
      <vt:lpstr>FrameNet</vt:lpstr>
      <vt:lpstr>The “Change position on a scale” Frame</vt:lpstr>
      <vt:lpstr>The “Change position on a scale” Frame</vt:lpstr>
      <vt:lpstr>The “Change position on a scale” Frame</vt:lpstr>
      <vt:lpstr>Relation between frames</vt:lpstr>
      <vt:lpstr>Relation between frames</vt:lpstr>
      <vt:lpstr>Relations between frames</vt:lpstr>
      <vt:lpstr>Schematic of Frame Semantics</vt:lpstr>
      <vt:lpstr>FrameNet Complexity</vt:lpstr>
      <vt:lpstr>FrameNet and PropBank representations</vt:lpstr>
      <vt:lpstr>Semantic Role Labeling</vt:lpstr>
      <vt:lpstr>Semantic role labeling (SRL) </vt:lpstr>
      <vt:lpstr>History</vt:lpstr>
      <vt:lpstr>Why Semantic Role Labeling</vt:lpstr>
      <vt:lpstr>A simple modern algorithm</vt:lpstr>
      <vt:lpstr>How do we decide what is a predicate</vt:lpstr>
      <vt:lpstr>Semantic Role Labeling</vt:lpstr>
      <vt:lpstr>Features</vt:lpstr>
      <vt:lpstr>Path Features</vt:lpstr>
      <vt:lpstr>Frequent path features</vt:lpstr>
      <vt:lpstr>Final feature vector</vt:lpstr>
      <vt:lpstr>3-step version of SRL algorithm</vt:lpstr>
      <vt:lpstr>Why add Pruning and Identification steps?</vt:lpstr>
      <vt:lpstr>Pruning heuristics – Xue and Palmer (2004)</vt:lpstr>
      <vt:lpstr>A common final stage: joint inference</vt:lpstr>
      <vt:lpstr>How to do joint inference</vt:lpstr>
      <vt:lpstr>More complications: FrameNet</vt:lpstr>
      <vt:lpstr>Features for Frame Identification</vt:lpstr>
      <vt:lpstr>Not just English</vt:lpstr>
      <vt:lpstr>Not just verbs: NomBank </vt:lpstr>
      <vt:lpstr>Additional Issues for nouns</vt:lpstr>
      <vt:lpstr>Semantic Role Labeling</vt:lpstr>
      <vt:lpstr>Semantic Role Labeling</vt:lpstr>
    </vt:vector>
  </TitlesOfParts>
  <Company>Stanford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Extraction</dc:title>
  <dc:creator>Christopher Manning</dc:creator>
  <cp:lastModifiedBy>Dan Jurafsky</cp:lastModifiedBy>
  <cp:revision>684</cp:revision>
  <cp:lastPrinted>2009-04-20T16:46:08Z</cp:lastPrinted>
  <dcterms:created xsi:type="dcterms:W3CDTF">2010-04-19T15:31:24Z</dcterms:created>
  <dcterms:modified xsi:type="dcterms:W3CDTF">2015-08-07T19:57:12Z</dcterms:modified>
</cp:coreProperties>
</file>

<file path=docProps/thumbnail.jpeg>
</file>